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84" r:id="rId14"/>
    <p:sldId id="272" r:id="rId15"/>
    <p:sldId id="273" r:id="rId16"/>
    <p:sldId id="257" r:id="rId17"/>
    <p:sldId id="274" r:id="rId18"/>
    <p:sldId id="275" r:id="rId19"/>
    <p:sldId id="276" r:id="rId20"/>
    <p:sldId id="277" r:id="rId21"/>
    <p:sldId id="278" r:id="rId22"/>
    <p:sldId id="279" r:id="rId23"/>
    <p:sldId id="258" r:id="rId24"/>
    <p:sldId id="281" r:id="rId25"/>
    <p:sldId id="282" r:id="rId26"/>
    <p:sldId id="280" r:id="rId27"/>
    <p:sldId id="283" r:id="rId28"/>
    <p:sldId id="259" r:id="rId29"/>
    <p:sldId id="260" r:id="rId30"/>
    <p:sldId id="285" r:id="rId31"/>
    <p:sldId id="286" r:id="rId32"/>
    <p:sldId id="287" r:id="rId33"/>
    <p:sldId id="288" r:id="rId34"/>
    <p:sldId id="289" r:id="rId35"/>
    <p:sldId id="290" r:id="rId36"/>
    <p:sldId id="291" r:id="rId37"/>
    <p:sldId id="292" r:id="rId38"/>
    <p:sldId id="293" r:id="rId39"/>
    <p:sldId id="294" r:id="rId40"/>
    <p:sldId id="295" r:id="rId41"/>
    <p:sldId id="297" r:id="rId42"/>
    <p:sldId id="296" r:id="rId43"/>
    <p:sldId id="298" r:id="rId44"/>
    <p:sldId id="300" r:id="rId45"/>
    <p:sldId id="299" r:id="rId46"/>
    <p:sldId id="301" r:id="rId47"/>
    <p:sldId id="302" r:id="rId48"/>
    <p:sldId id="305" r:id="rId49"/>
    <p:sldId id="303" r:id="rId50"/>
    <p:sldId id="304" r:id="rId51"/>
    <p:sldId id="306" r:id="rId52"/>
    <p:sldId id="307" r:id="rId53"/>
    <p:sldId id="308" r:id="rId5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p:cViewPr varScale="1">
        <p:scale>
          <a:sx n="91" d="100"/>
          <a:sy n="91" d="100"/>
        </p:scale>
        <p:origin x="116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BFFD981-E425-454F-8B64-2229BA795CA0}" type="datetimeFigureOut">
              <a:rPr lang="tr-TR" smtClean="0"/>
              <a:t>27.05.2024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3051063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BFFD981-E425-454F-8B64-2229BA795CA0}" type="datetimeFigureOut">
              <a:rPr lang="tr-TR" smtClean="0"/>
              <a:t>27.05.2024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2952757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BFFD981-E425-454F-8B64-2229BA795CA0}" type="datetimeFigureOut">
              <a:rPr lang="tr-TR" smtClean="0"/>
              <a:t>27.05.2024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2254696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BFFD981-E425-454F-8B64-2229BA795CA0}" type="datetimeFigureOut">
              <a:rPr lang="tr-TR" smtClean="0"/>
              <a:t>27.05.2024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2727079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BFFD981-E425-454F-8B64-2229BA795CA0}" type="datetimeFigureOut">
              <a:rPr lang="tr-TR" smtClean="0"/>
              <a:t>27.05.2024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3944691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BFFD981-E425-454F-8B64-2229BA795CA0}" type="datetimeFigureOut">
              <a:rPr lang="tr-TR" smtClean="0"/>
              <a:t>27.05.2024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1615105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BFFD981-E425-454F-8B64-2229BA795CA0}" type="datetimeFigureOut">
              <a:rPr lang="tr-TR" smtClean="0"/>
              <a:t>27.05.2024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4260554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BFFD981-E425-454F-8B64-2229BA795CA0}" type="datetimeFigureOut">
              <a:rPr lang="tr-TR" smtClean="0"/>
              <a:t>27.05.2024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1713357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BFFD981-E425-454F-8B64-2229BA795CA0}" type="datetimeFigureOut">
              <a:rPr lang="tr-TR" smtClean="0"/>
              <a:t>27.05.2024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1801672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BFFD981-E425-454F-8B64-2229BA795CA0}" type="datetimeFigureOut">
              <a:rPr lang="tr-TR" smtClean="0"/>
              <a:t>27.05.2024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2265805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BFFD981-E425-454F-8B64-2229BA795CA0}" type="datetimeFigureOut">
              <a:rPr lang="tr-TR" smtClean="0"/>
              <a:t>27.05.2024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2EC3827-E340-46D0-B69F-6B2C4F8D1603}" type="slidenum">
              <a:rPr lang="tr-TR" smtClean="0"/>
              <a:t>‹#›</a:t>
            </a:fld>
            <a:endParaRPr lang="tr-TR"/>
          </a:p>
        </p:txBody>
      </p:sp>
    </p:spTree>
    <p:extLst>
      <p:ext uri="{BB962C8B-B14F-4D97-AF65-F5344CB8AC3E}">
        <p14:creationId xmlns:p14="http://schemas.microsoft.com/office/powerpoint/2010/main" val="1037222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FD981-E425-454F-8B64-2229BA795CA0}" type="datetimeFigureOut">
              <a:rPr lang="tr-TR" smtClean="0"/>
              <a:t>27.05.2024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EC3827-E340-46D0-B69F-6B2C4F8D1603}" type="slidenum">
              <a:rPr lang="tr-TR" smtClean="0"/>
              <a:t>‹#›</a:t>
            </a:fld>
            <a:endParaRPr lang="tr-TR"/>
          </a:p>
        </p:txBody>
      </p:sp>
    </p:spTree>
    <p:extLst>
      <p:ext uri="{BB962C8B-B14F-4D97-AF65-F5344CB8AC3E}">
        <p14:creationId xmlns:p14="http://schemas.microsoft.com/office/powerpoint/2010/main" val="2513566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Hafta</a:t>
            </a:r>
            <a:endParaRPr lang="tr-TR" dirty="0"/>
          </a:p>
        </p:txBody>
      </p:sp>
      <p:sp>
        <p:nvSpPr>
          <p:cNvPr id="3" name="Alt Başlık 2"/>
          <p:cNvSpPr>
            <a:spLocks noGrp="1"/>
          </p:cNvSpPr>
          <p:nvPr>
            <p:ph type="subTitle" idx="1"/>
          </p:nvPr>
        </p:nvSpPr>
        <p:spPr/>
        <p:txBody>
          <a:bodyPr>
            <a:normAutofit fontScale="85000" lnSpcReduction="20000"/>
          </a:bodyPr>
          <a:lstStyle/>
          <a:p>
            <a:pPr algn="l"/>
            <a:r>
              <a:rPr lang="tr-TR" dirty="0">
                <a:solidFill>
                  <a:schemeClr val="tx1"/>
                </a:solidFill>
              </a:rPr>
              <a:t>-Rekreasyonu Destekleyen Fonksiyonlar</a:t>
            </a:r>
          </a:p>
          <a:p>
            <a:pPr algn="l"/>
            <a:r>
              <a:rPr lang="tr-TR" dirty="0" smtClean="0">
                <a:solidFill>
                  <a:schemeClr val="tx1"/>
                </a:solidFill>
              </a:rPr>
              <a:t>-Animasyon kavramı</a:t>
            </a:r>
          </a:p>
          <a:p>
            <a:pPr algn="l"/>
            <a:r>
              <a:rPr lang="tr-TR" dirty="0" smtClean="0">
                <a:solidFill>
                  <a:schemeClr val="tx1"/>
                </a:solidFill>
              </a:rPr>
              <a:t>-Fonksiyonları</a:t>
            </a:r>
          </a:p>
          <a:p>
            <a:pPr algn="l"/>
            <a:r>
              <a:rPr lang="tr-TR" dirty="0" smtClean="0">
                <a:solidFill>
                  <a:schemeClr val="tx1"/>
                </a:solidFill>
              </a:rPr>
              <a:t>-Başarı koşulları</a:t>
            </a:r>
            <a:endParaRPr lang="tr-TR" dirty="0">
              <a:solidFill>
                <a:schemeClr val="tx1"/>
              </a:solidFill>
            </a:endParaRPr>
          </a:p>
        </p:txBody>
      </p:sp>
    </p:spTree>
    <p:extLst>
      <p:ext uri="{BB962C8B-B14F-4D97-AF65-F5344CB8AC3E}">
        <p14:creationId xmlns:p14="http://schemas.microsoft.com/office/powerpoint/2010/main" val="278503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62500" lnSpcReduction="20000"/>
          </a:bodyPr>
          <a:lstStyle/>
          <a:p>
            <a:pPr marL="0" indent="0">
              <a:buNone/>
            </a:pPr>
            <a:r>
              <a:rPr lang="tr-TR" b="1" u="sng" dirty="0">
                <a:solidFill>
                  <a:srgbClr val="C00000"/>
                </a:solidFill>
              </a:rPr>
              <a:t>Risk Yönetim Planı Basamakları</a:t>
            </a:r>
          </a:p>
          <a:p>
            <a:pPr marL="0" indent="0">
              <a:buNone/>
            </a:pPr>
            <a:r>
              <a:rPr lang="tr-TR" dirty="0" smtClean="0">
                <a:solidFill>
                  <a:srgbClr val="0070C0"/>
                </a:solidFill>
              </a:rPr>
              <a:t>*Potansiyel </a:t>
            </a:r>
            <a:r>
              <a:rPr lang="tr-TR" dirty="0">
                <a:solidFill>
                  <a:srgbClr val="0070C0"/>
                </a:solidFill>
              </a:rPr>
              <a:t>Risklerin Tanımlanması ve Belirlenmesi</a:t>
            </a:r>
            <a:r>
              <a:rPr lang="tr-TR" dirty="0"/>
              <a:t>: Risklerin pek çok nedeni olabilir. Risklerin belirlenme süreci ise risklerin organizasyon açısından problem hâline gelmeden belirlenmesidir. Risk belirleme, risk içeren durum ve olayların saptanması ve listelenmesidir.</a:t>
            </a:r>
          </a:p>
          <a:p>
            <a:pPr marL="0" indent="0">
              <a:buNone/>
            </a:pPr>
            <a:r>
              <a:rPr lang="tr-TR" dirty="0" smtClean="0">
                <a:solidFill>
                  <a:srgbClr val="0070C0"/>
                </a:solidFill>
              </a:rPr>
              <a:t>*Risk </a:t>
            </a:r>
            <a:r>
              <a:rPr lang="tr-TR" dirty="0">
                <a:solidFill>
                  <a:srgbClr val="0070C0"/>
                </a:solidFill>
              </a:rPr>
              <a:t>Analizi ve Değerlendirmesi </a:t>
            </a:r>
            <a:r>
              <a:rPr lang="tr-TR" dirty="0"/>
              <a:t>: Riskler tanımlandıktan ve belirlendikten sonra ikinci basamak kayıpların değerlendirilmesidir. Rekreasyon yöneticileri riski ve risk kaynağını analiz ederken içinde bulundukları yasal, fiziksel ve çevresel koşulları dikkate alınmalıdır.</a:t>
            </a:r>
          </a:p>
          <a:p>
            <a:pPr marL="0" indent="0">
              <a:buNone/>
            </a:pPr>
            <a:r>
              <a:rPr lang="tr-TR" dirty="0" smtClean="0">
                <a:solidFill>
                  <a:srgbClr val="0070C0"/>
                </a:solidFill>
              </a:rPr>
              <a:t>*Risk </a:t>
            </a:r>
            <a:r>
              <a:rPr lang="tr-TR" dirty="0">
                <a:solidFill>
                  <a:srgbClr val="0070C0"/>
                </a:solidFill>
              </a:rPr>
              <a:t>Kontrolü ve Kayıpların Azaltılması</a:t>
            </a:r>
          </a:p>
          <a:p>
            <a:pPr marL="0" indent="0">
              <a:buNone/>
            </a:pPr>
            <a:r>
              <a:rPr lang="tr-TR" dirty="0" smtClean="0"/>
              <a:t>Potansiyel </a:t>
            </a:r>
            <a:r>
              <a:rPr lang="tr-TR" dirty="0"/>
              <a:t>riskler tanımlanıp değerlendirildikten sonra, organizasyonun kaybını minimize etmek için riskin kontrolünü sağlamak adına hangi seçeneğin tercih edileceğine ilişkin bir karar verilmelidir. Risk yönetimiyle ilgili riski kontrol etmek için bazı yaklaşımlar bulunmaktadır.</a:t>
            </a:r>
          </a:p>
          <a:p>
            <a:pPr marL="0" indent="0">
              <a:buNone/>
            </a:pPr>
            <a:r>
              <a:rPr lang="tr-TR" dirty="0" smtClean="0"/>
              <a:t>*Riskten </a:t>
            </a:r>
            <a:r>
              <a:rPr lang="tr-TR" dirty="0"/>
              <a:t>kaçınmak,</a:t>
            </a:r>
          </a:p>
          <a:p>
            <a:pPr marL="0" indent="0">
              <a:buNone/>
            </a:pPr>
            <a:r>
              <a:rPr lang="tr-TR" dirty="0" smtClean="0"/>
              <a:t>*Riski </a:t>
            </a:r>
            <a:r>
              <a:rPr lang="tr-TR" dirty="0"/>
              <a:t>transfer etmek/paylaşmak,</a:t>
            </a:r>
          </a:p>
          <a:p>
            <a:pPr marL="0" indent="0">
              <a:buNone/>
            </a:pPr>
            <a:r>
              <a:rPr lang="tr-TR" dirty="0" smtClean="0"/>
              <a:t>*Riski </a:t>
            </a:r>
            <a:r>
              <a:rPr lang="tr-TR" dirty="0"/>
              <a:t>üstlenmek,</a:t>
            </a:r>
          </a:p>
          <a:p>
            <a:pPr marL="0" indent="0">
              <a:buNone/>
            </a:pPr>
            <a:r>
              <a:rPr lang="tr-TR" dirty="0" smtClean="0"/>
              <a:t>*Riski </a:t>
            </a:r>
            <a:r>
              <a:rPr lang="tr-TR" dirty="0"/>
              <a:t>kontrol altına almak/azaltmak</a:t>
            </a:r>
          </a:p>
        </p:txBody>
      </p:sp>
    </p:spTree>
    <p:extLst>
      <p:ext uri="{BB962C8B-B14F-4D97-AF65-F5344CB8AC3E}">
        <p14:creationId xmlns:p14="http://schemas.microsoft.com/office/powerpoint/2010/main" val="3976378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85000" lnSpcReduction="20000"/>
          </a:bodyPr>
          <a:lstStyle/>
          <a:p>
            <a:pPr marL="0" indent="0">
              <a:buNone/>
            </a:pPr>
            <a:r>
              <a:rPr lang="tr-TR" dirty="0">
                <a:solidFill>
                  <a:srgbClr val="0070C0"/>
                </a:solidFill>
              </a:rPr>
              <a:t>Risk Planının Uygulanması</a:t>
            </a:r>
          </a:p>
          <a:p>
            <a:pPr marL="0" indent="0">
              <a:buNone/>
            </a:pPr>
            <a:r>
              <a:rPr lang="tr-TR" dirty="0" smtClean="0"/>
              <a:t>Risk </a:t>
            </a:r>
            <a:r>
              <a:rPr lang="tr-TR" dirty="0"/>
              <a:t>planının uygulanması iki aşamalı bir süreçtir. İlk aşama,, tanımlanan riskleri yönetmek için en iyi yönetim yaklaşımın seçilmesi, ikincisi ise, “program geliştirme, çalışanların ve gönüllülerin eğitimi, müşteriler ile ilişkilerin yönetilmesi” gibi alanlar için risk yönetimi prosedürleri geliştirilmesidir.</a:t>
            </a:r>
          </a:p>
          <a:p>
            <a:pPr marL="0" indent="0">
              <a:buNone/>
            </a:pPr>
            <a:r>
              <a:rPr lang="tr-TR" dirty="0" smtClean="0">
                <a:solidFill>
                  <a:srgbClr val="0070C0"/>
                </a:solidFill>
              </a:rPr>
              <a:t>Risk </a:t>
            </a:r>
            <a:r>
              <a:rPr lang="tr-TR" dirty="0">
                <a:solidFill>
                  <a:srgbClr val="0070C0"/>
                </a:solidFill>
              </a:rPr>
              <a:t>Planının Düzenli Olarak Gözden Geçirilmesi</a:t>
            </a:r>
          </a:p>
          <a:p>
            <a:pPr marL="0" indent="0">
              <a:buNone/>
            </a:pPr>
            <a:r>
              <a:rPr lang="tr-TR" dirty="0" smtClean="0"/>
              <a:t>Değişen </a:t>
            </a:r>
            <a:r>
              <a:rPr lang="tr-TR" dirty="0"/>
              <a:t>ve gelişen dünyada bu değişikliklere paralel olarak risk yönetim planlarının düzenli olarak gözden geçirilmesi gereklidir. Risk yönetim planının hazırlanması aşamasında alınan kararlar ve varsayımların hâlâ geçerli olup olmadığına dikkat etmek gerekir. Aynı zamanda plan çıktılarının, hazırlanma aşamasında beklenenler ile örtüşüp örtüşmediği değerlendirilmelidir.</a:t>
            </a:r>
          </a:p>
        </p:txBody>
      </p:sp>
    </p:spTree>
    <p:extLst>
      <p:ext uri="{BB962C8B-B14F-4D97-AF65-F5344CB8AC3E}">
        <p14:creationId xmlns:p14="http://schemas.microsoft.com/office/powerpoint/2010/main" val="82308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62500" lnSpcReduction="20000"/>
          </a:bodyPr>
          <a:lstStyle/>
          <a:p>
            <a:pPr marL="0" indent="0">
              <a:buNone/>
            </a:pPr>
            <a:r>
              <a:rPr lang="tr-TR" b="1" u="sng" dirty="0">
                <a:solidFill>
                  <a:srgbClr val="C00000"/>
                </a:solidFill>
              </a:rPr>
              <a:t>Toplam Kalite </a:t>
            </a:r>
            <a:r>
              <a:rPr lang="tr-TR" b="1" u="sng" dirty="0" smtClean="0">
                <a:solidFill>
                  <a:srgbClr val="C00000"/>
                </a:solidFill>
              </a:rPr>
              <a:t>Yönetimi</a:t>
            </a:r>
          </a:p>
          <a:p>
            <a:pPr marL="0" indent="0">
              <a:buNone/>
            </a:pPr>
            <a:r>
              <a:rPr lang="tr-TR" dirty="0" smtClean="0"/>
              <a:t>	Ticari </a:t>
            </a:r>
            <a:r>
              <a:rPr lang="tr-TR" dirty="0"/>
              <a:t>rekreasyon ve turizmin de yer aldığı büyük pazarda rekabet her geçen gün daha da artmaktadır. Bu pazarda müşteri tatminini doğrudan etkileyen ve pazar payını artıran önemli belirleyiciler; </a:t>
            </a:r>
            <a:r>
              <a:rPr lang="tr-TR" dirty="0">
                <a:solidFill>
                  <a:srgbClr val="C00000"/>
                </a:solidFill>
              </a:rPr>
              <a:t>kalite , fiyatlandırma ve dağıtım </a:t>
            </a:r>
            <a:r>
              <a:rPr lang="tr-TR" dirty="0"/>
              <a:t>olarak karşımıza çıkmaktadır.</a:t>
            </a:r>
          </a:p>
          <a:p>
            <a:pPr marL="0" indent="0">
              <a:buNone/>
            </a:pPr>
            <a:r>
              <a:rPr lang="tr-TR" dirty="0" smtClean="0"/>
              <a:t>	Toplam </a:t>
            </a:r>
            <a:r>
              <a:rPr lang="tr-TR" dirty="0"/>
              <a:t>kalite yönetimi, her aşamada müşteri tatminini hedefleyen, organizasyonda tüm çalışanların dâhil olduğu en alttan en üste gerçeklesen ve organizasyonun etkililiğini ve esnekliğini artıran bir süreçtir.</a:t>
            </a:r>
          </a:p>
          <a:p>
            <a:pPr marL="0" indent="0">
              <a:buNone/>
            </a:pPr>
            <a:r>
              <a:rPr lang="tr-TR" dirty="0" smtClean="0"/>
              <a:t>	</a:t>
            </a:r>
            <a:r>
              <a:rPr lang="tr-TR" dirty="0" smtClean="0">
                <a:solidFill>
                  <a:srgbClr val="0070C0"/>
                </a:solidFill>
              </a:rPr>
              <a:t>Toplam </a:t>
            </a:r>
            <a:r>
              <a:rPr lang="tr-TR" dirty="0">
                <a:solidFill>
                  <a:srgbClr val="0070C0"/>
                </a:solidFill>
              </a:rPr>
              <a:t>kalite yönetimi</a:t>
            </a:r>
            <a:r>
              <a:rPr lang="tr-TR" dirty="0"/>
              <a:t>, müşteri odaklı bir yaklaşım sergileyerek müşterilerin istek ve beklentilerine odaklanır ve organizasyonun hedefleriyle müşteri beklentileri arasında bir bağ kurar. </a:t>
            </a:r>
            <a:r>
              <a:rPr lang="tr-TR" dirty="0" err="1"/>
              <a:t>Rekreasyonel</a:t>
            </a:r>
            <a:r>
              <a:rPr lang="tr-TR" dirty="0"/>
              <a:t> hizmet üreten tesis ve organizasyonlarda, hedef ve amaçlara ulaşmak için zaman ve efordan tasarruf edilerek en üst seviyede etkililik ve etkinlik sağlanır. Toplam kalite yönetiminin üç bileşeni bulunmaktadır:</a:t>
            </a:r>
          </a:p>
          <a:p>
            <a:pPr marL="0" indent="0">
              <a:buNone/>
            </a:pPr>
            <a:r>
              <a:rPr lang="tr-TR" dirty="0" smtClean="0">
                <a:solidFill>
                  <a:srgbClr val="0070C0"/>
                </a:solidFill>
              </a:rPr>
              <a:t>*Müşteri </a:t>
            </a:r>
            <a:r>
              <a:rPr lang="tr-TR" dirty="0">
                <a:solidFill>
                  <a:srgbClr val="0070C0"/>
                </a:solidFill>
              </a:rPr>
              <a:t>odaklılık (müşteri tatmini):</a:t>
            </a:r>
            <a:r>
              <a:rPr lang="tr-TR" dirty="0"/>
              <a:t> Müşteriler toplam kalite yönetiminin temelinde yer alır ve kaynaklara da temel oluşturur.</a:t>
            </a:r>
          </a:p>
          <a:p>
            <a:pPr marL="0" indent="0">
              <a:buNone/>
            </a:pPr>
            <a:r>
              <a:rPr lang="tr-TR" dirty="0" smtClean="0">
                <a:solidFill>
                  <a:srgbClr val="0070C0"/>
                </a:solidFill>
              </a:rPr>
              <a:t>*Sürekli </a:t>
            </a:r>
            <a:r>
              <a:rPr lang="tr-TR" dirty="0">
                <a:solidFill>
                  <a:srgbClr val="0070C0"/>
                </a:solidFill>
              </a:rPr>
              <a:t>gelişim (yenilikler): </a:t>
            </a:r>
            <a:r>
              <a:rPr lang="tr-TR" dirty="0"/>
              <a:t>Organizasyonlar müşterilerine değer sunmak adına tüm süreçleri değerlendirerek düzeltir ve sürekli olarak iyileştirir.</a:t>
            </a:r>
          </a:p>
          <a:p>
            <a:pPr marL="0" indent="0">
              <a:buNone/>
            </a:pPr>
            <a:r>
              <a:rPr lang="tr-TR" dirty="0">
                <a:solidFill>
                  <a:srgbClr val="0070C0"/>
                </a:solidFill>
              </a:rPr>
              <a:t>Dâhil olma: </a:t>
            </a:r>
            <a:r>
              <a:rPr lang="tr-TR" dirty="0"/>
              <a:t>Organizasyonda tüm çalışanlar müşteriye sunulan değeri artırmak için tüm sürece başından sonuna dahil olur.</a:t>
            </a:r>
          </a:p>
        </p:txBody>
      </p:sp>
    </p:spTree>
    <p:extLst>
      <p:ext uri="{BB962C8B-B14F-4D97-AF65-F5344CB8AC3E}">
        <p14:creationId xmlns:p14="http://schemas.microsoft.com/office/powerpoint/2010/main" val="4137187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29600" cy="5289451"/>
          </a:xfrm>
        </p:spPr>
        <p:txBody>
          <a:bodyPr/>
          <a:lstStyle/>
          <a:p>
            <a:pPr marL="0" indent="0">
              <a:buNone/>
            </a:pPr>
            <a:endParaRPr lang="tr-TR" dirty="0" smtClean="0"/>
          </a:p>
          <a:p>
            <a:pPr marL="0" indent="0">
              <a:buNone/>
            </a:pPr>
            <a:endParaRPr lang="tr-TR" dirty="0"/>
          </a:p>
          <a:p>
            <a:pPr marL="0" indent="0">
              <a:buNone/>
            </a:pPr>
            <a:r>
              <a:rPr lang="tr-TR" sz="2400" dirty="0" smtClean="0">
                <a:solidFill>
                  <a:srgbClr val="FF0000"/>
                </a:solidFill>
              </a:rPr>
              <a:t>-Animasyon Kavramı</a:t>
            </a:r>
          </a:p>
          <a:p>
            <a:pPr marL="0" indent="0">
              <a:buNone/>
            </a:pPr>
            <a:r>
              <a:rPr lang="tr-TR" sz="2400" dirty="0" smtClean="0">
                <a:solidFill>
                  <a:srgbClr val="FF0000"/>
                </a:solidFill>
              </a:rPr>
              <a:t>-Fonksiyonları</a:t>
            </a:r>
          </a:p>
          <a:p>
            <a:pPr marL="0" indent="0">
              <a:buNone/>
            </a:pPr>
            <a:r>
              <a:rPr lang="tr-TR" sz="2400" dirty="0" smtClean="0">
                <a:solidFill>
                  <a:srgbClr val="FF0000"/>
                </a:solidFill>
              </a:rPr>
              <a:t>-Başarı koşulları</a:t>
            </a:r>
            <a:endParaRPr lang="tr-TR" sz="2400" dirty="0">
              <a:solidFill>
                <a:srgbClr val="FF0000"/>
              </a:solidFill>
            </a:endParaRPr>
          </a:p>
        </p:txBody>
      </p:sp>
    </p:spTree>
    <p:extLst>
      <p:ext uri="{BB962C8B-B14F-4D97-AF65-F5344CB8AC3E}">
        <p14:creationId xmlns:p14="http://schemas.microsoft.com/office/powerpoint/2010/main" val="887566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418058"/>
          </a:xfrm>
        </p:spPr>
        <p:txBody>
          <a:bodyPr>
            <a:normAutofit fontScale="90000"/>
          </a:bodyPr>
          <a:lstStyle/>
          <a:p>
            <a:pPr algn="l"/>
            <a:r>
              <a:rPr lang="tr-TR" sz="2400" b="1" u="sng" dirty="0" smtClean="0">
                <a:solidFill>
                  <a:srgbClr val="C00000"/>
                </a:solidFill>
              </a:rPr>
              <a:t>Animasyon kavramı</a:t>
            </a:r>
            <a:endParaRPr lang="tr-TR" sz="2400" b="1" u="sng" dirty="0">
              <a:solidFill>
                <a:srgbClr val="C00000"/>
              </a:solidFill>
            </a:endParaRPr>
          </a:p>
        </p:txBody>
      </p:sp>
      <p:sp>
        <p:nvSpPr>
          <p:cNvPr id="3" name="İçerik Yer Tutucusu 2"/>
          <p:cNvSpPr>
            <a:spLocks noGrp="1"/>
          </p:cNvSpPr>
          <p:nvPr>
            <p:ph idx="1"/>
          </p:nvPr>
        </p:nvSpPr>
        <p:spPr>
          <a:xfrm>
            <a:off x="457200" y="692696"/>
            <a:ext cx="8229600" cy="5433467"/>
          </a:xfrm>
        </p:spPr>
        <p:txBody>
          <a:bodyPr>
            <a:normAutofit fontScale="62500" lnSpcReduction="20000"/>
          </a:bodyPr>
          <a:lstStyle/>
          <a:p>
            <a:pPr marL="0" indent="0">
              <a:buNone/>
            </a:pPr>
            <a:r>
              <a:rPr lang="tr-TR" dirty="0"/>
              <a:t>Animasyon, dilimizde canlandırma anlamını taşımaktadır. Fransızca </a:t>
            </a:r>
            <a:r>
              <a:rPr lang="tr-TR" dirty="0">
                <a:solidFill>
                  <a:srgbClr val="C00000"/>
                </a:solidFill>
              </a:rPr>
              <a:t>“Anime” </a:t>
            </a:r>
            <a:r>
              <a:rPr lang="tr-TR" dirty="0"/>
              <a:t>sözcüğünden alınmış ve dilimize de yerleşmiştir. Fransızca “</a:t>
            </a:r>
            <a:r>
              <a:rPr lang="tr-TR" dirty="0">
                <a:solidFill>
                  <a:srgbClr val="C00000"/>
                </a:solidFill>
              </a:rPr>
              <a:t>Anime</a:t>
            </a:r>
            <a:r>
              <a:rPr lang="tr-TR" dirty="0"/>
              <a:t>” sözcüğü, </a:t>
            </a:r>
            <a:r>
              <a:rPr lang="tr-TR" dirty="0">
                <a:solidFill>
                  <a:srgbClr val="C00000"/>
                </a:solidFill>
              </a:rPr>
              <a:t>canlandırma </a:t>
            </a:r>
            <a:r>
              <a:rPr lang="tr-TR" dirty="0"/>
              <a:t>anlamına gelmektedir. Animasyon genel anlamıyla yapılan tüm canlandırmaları kapsar. Bilgisayarda yapılan çizgi film vb. canlandırmalar da animasyon olarak adlandırılmaktadır. Günümüzde bu tür animasyonlar televizyon ve sinema için kullanılmaktadır. </a:t>
            </a:r>
            <a:endParaRPr lang="tr-TR" dirty="0" smtClean="0"/>
          </a:p>
          <a:p>
            <a:pPr marL="0" indent="0">
              <a:buNone/>
            </a:pPr>
            <a:r>
              <a:rPr lang="tr-TR" dirty="0" smtClean="0"/>
              <a:t> </a:t>
            </a:r>
            <a:r>
              <a:rPr lang="tr-TR" dirty="0">
                <a:solidFill>
                  <a:srgbClr val="C00000"/>
                </a:solidFill>
              </a:rPr>
              <a:t>Eğlence hizmetleri ise animasyonu</a:t>
            </a:r>
            <a:r>
              <a:rPr lang="tr-TR" dirty="0"/>
              <a:t>; konukların hoş vakit geçirmelerini sağlamak ve işletmeye olan talebi artırmak amacıyla yapılan tüm canlandırmalar olarak kullanmaktadır. Bu anlamda animasyon; eğlendirme, bir aktiviteyi sunma, konukları harekete geçirme gibi özellikler taşıyan canlandırma faaliyetlerinin tümüdür. Animatör ise canlandırıcı, canlandıran, harekete geçiren kişi anlamında kullanılmaktadır.   </a:t>
            </a:r>
            <a:endParaRPr lang="tr-TR" dirty="0" smtClean="0"/>
          </a:p>
          <a:p>
            <a:pPr marL="0" indent="0">
              <a:buNone/>
            </a:pPr>
            <a:r>
              <a:rPr lang="tr-TR" dirty="0"/>
              <a:t>	</a:t>
            </a:r>
            <a:r>
              <a:rPr lang="tr-TR" dirty="0" smtClean="0"/>
              <a:t> </a:t>
            </a:r>
            <a:r>
              <a:rPr lang="tr-TR" dirty="0"/>
              <a:t>Animasyon faaliyetleri bir sosyal olay olarak ortaya çıkmıştır. İlkel topluluklardan itibaren çeşitli törenlerde canlandırmalara yer verilmiştir. Yüz boyayarak, maske ve aksesuarlar kullanarak yapılan canlandırmalar, törenlerin vazgeçilmez unsuru olarak günümüze kadar süregelmiştir. Bu süreç içerisinde değişikliklere uğrasa da çeşitli karakterlerin araç kullanarak ya da araçsız canlandırılması, sosyal bir aktivite olarak animasyon faaliyetlerinin bütününü oluşturmaktadır. </a:t>
            </a:r>
          </a:p>
        </p:txBody>
      </p:sp>
    </p:spTree>
    <p:extLst>
      <p:ext uri="{BB962C8B-B14F-4D97-AF65-F5344CB8AC3E}">
        <p14:creationId xmlns:p14="http://schemas.microsoft.com/office/powerpoint/2010/main" val="1435786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lstStyle/>
          <a:p>
            <a:pPr marL="0" indent="0">
              <a:buNone/>
            </a:pPr>
            <a:r>
              <a:rPr lang="tr-TR" dirty="0" smtClean="0"/>
              <a:t>	Animasyon </a:t>
            </a:r>
            <a:r>
              <a:rPr lang="tr-TR" dirty="0"/>
              <a:t>sadece turistik işletmelerde değil, özel organizasyonlar içinde de yer alan bir faaliyet şekli olmuştur. Kongre, fuar, festival gibi organizasyonların içerisinde, bazı açılış programlarında hatta özel partilerde animasyon gösterilerine yer verilmektedir. Dekorlar, kostümler, aksesuarlar, etkinliğe katılanlara uygulanan makyajlar da animasyon faaliyetlerinin vazgeçilmez unsurları hâline gelmiş ve ayrı bir sektör oluşmuştur. </a:t>
            </a:r>
          </a:p>
        </p:txBody>
      </p:sp>
    </p:spTree>
    <p:extLst>
      <p:ext uri="{BB962C8B-B14F-4D97-AF65-F5344CB8AC3E}">
        <p14:creationId xmlns:p14="http://schemas.microsoft.com/office/powerpoint/2010/main" val="1039075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92500" lnSpcReduction="20000"/>
          </a:bodyPr>
          <a:lstStyle/>
          <a:p>
            <a:pPr marL="0" indent="0">
              <a:buNone/>
            </a:pPr>
            <a:r>
              <a:rPr lang="tr-TR" b="1" dirty="0">
                <a:solidFill>
                  <a:srgbClr val="FF0000"/>
                </a:solidFill>
              </a:rPr>
              <a:t>Animasyon</a:t>
            </a:r>
            <a:r>
              <a:rPr lang="tr-TR" dirty="0"/>
              <a:t>; bir tatili, zevkli bir hal aldıracak duruma getirmeye ve değişiklik yaratmayı, ilginç kılmaya yarayan her şeyi kapsamaktadır. Animasyon, bir tür eğlencedir. Sanayi toplumlarında, eğlenceler ulusların ve bireylerin yaşama biçimin etkileyen, temel faktörler arasındadır. </a:t>
            </a:r>
            <a:endParaRPr lang="tr-TR" dirty="0" smtClean="0"/>
          </a:p>
          <a:p>
            <a:pPr marL="0" indent="0">
              <a:buNone/>
            </a:pPr>
            <a:r>
              <a:rPr lang="tr-TR" dirty="0" smtClean="0"/>
              <a:t>*İnsanlar </a:t>
            </a:r>
            <a:r>
              <a:rPr lang="tr-TR" dirty="0"/>
              <a:t>gelirlerindeki artıştan dolayı, eğlenmeleri ve hoşça vakit geçirmeleri için yüksek miktarda para ayırmaktadırlar.</a:t>
            </a:r>
          </a:p>
          <a:p>
            <a:pPr marL="0" indent="0">
              <a:buNone/>
            </a:pPr>
            <a:r>
              <a:rPr lang="tr-TR" dirty="0" smtClean="0"/>
              <a:t>*Bunun </a:t>
            </a:r>
            <a:r>
              <a:rPr lang="tr-TR" dirty="0"/>
              <a:t>sonucu olarak, turizm işletmeleri, eğlence faaliyetlerine büyük önem vermeye başlamışlardır. Tatil köylerinde başlayan, animasyon programları günümüzde kıyı otellerinde de uygulanmaya başlanmıştır.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254563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562074"/>
          </a:xfrm>
        </p:spPr>
        <p:txBody>
          <a:bodyPr>
            <a:normAutofit/>
          </a:bodyPr>
          <a:lstStyle/>
          <a:p>
            <a:pPr algn="l"/>
            <a:r>
              <a:rPr lang="tr-TR" sz="2400" b="1" u="sng" dirty="0" smtClean="0">
                <a:solidFill>
                  <a:srgbClr val="C00000"/>
                </a:solidFill>
              </a:rPr>
              <a:t>Animasyonun tarihçesi</a:t>
            </a:r>
            <a:endParaRPr lang="tr-TR" sz="2400" b="1" u="sng" dirty="0">
              <a:solidFill>
                <a:srgbClr val="C00000"/>
              </a:solidFill>
            </a:endParaRPr>
          </a:p>
        </p:txBody>
      </p:sp>
      <p:sp>
        <p:nvSpPr>
          <p:cNvPr id="3" name="İçerik Yer Tutucusu 2"/>
          <p:cNvSpPr>
            <a:spLocks noGrp="1"/>
          </p:cNvSpPr>
          <p:nvPr>
            <p:ph idx="1"/>
          </p:nvPr>
        </p:nvSpPr>
        <p:spPr>
          <a:xfrm>
            <a:off x="457200" y="836712"/>
            <a:ext cx="8229600" cy="5289451"/>
          </a:xfrm>
        </p:spPr>
        <p:txBody>
          <a:bodyPr>
            <a:normAutofit fontScale="70000" lnSpcReduction="20000"/>
          </a:bodyPr>
          <a:lstStyle/>
          <a:p>
            <a:pPr marL="0" indent="0">
              <a:buNone/>
            </a:pPr>
            <a:r>
              <a:rPr lang="tr-TR" dirty="0">
                <a:solidFill>
                  <a:srgbClr val="0070C0"/>
                </a:solidFill>
              </a:rPr>
              <a:t>Dünyada Animasyonun Gelişimi </a:t>
            </a:r>
            <a:endParaRPr lang="tr-TR" dirty="0" smtClean="0">
              <a:solidFill>
                <a:srgbClr val="0070C0"/>
              </a:solidFill>
            </a:endParaRPr>
          </a:p>
          <a:p>
            <a:pPr marL="0" indent="0">
              <a:buNone/>
            </a:pPr>
            <a:r>
              <a:rPr lang="tr-TR" dirty="0"/>
              <a:t>	</a:t>
            </a:r>
            <a:r>
              <a:rPr lang="tr-TR" dirty="0" smtClean="0"/>
              <a:t>Hareket </a:t>
            </a:r>
            <a:r>
              <a:rPr lang="tr-TR" dirty="0"/>
              <a:t>ve dans ilkel toplumlardan itibaren insanların kendini ifade etme yöntemlerinden olmuştur. İlkel topluluklarda görülen kutlama törenleri, doğaya yakınlaşmak için yapılan törenler ya da kötü ruhları kovmak için yapılan törenler gibi etkinliklerde sunulan dans vb. canlandırmalar animasyon gösterilerinin temelini oluşturmuştur. Bu tür törenlere dünyanın her yerindeki topluluklarda rastlanmaktadır. Yapılan dans vb. gösterilerde kullanılan aksesuarlar da günümüzde kullanılan gösterileri tamamlayıcı unsurların ilk kullanılan modelleridir. Bu törenlerde özellikle maskeler, takılar ve yüz boyama çok kullanılmıştır.  </a:t>
            </a:r>
            <a:r>
              <a:rPr lang="tr-TR" dirty="0">
                <a:solidFill>
                  <a:srgbClr val="0070C0"/>
                </a:solidFill>
              </a:rPr>
              <a:t>Canlandırma</a:t>
            </a:r>
            <a:r>
              <a:rPr lang="tr-TR" dirty="0"/>
              <a:t>; ilkel kavimlerin tabu saydıkları hayvanlardan başlamış, giderek ona insan motifleri verilerek karakterize edilmiş kişilerle oluşturulmuştur. Bu canlandırma kağıt yüzeylerden ekranlara, ilkel toplumlardan günümüze kadar gelerek sosyal ve sanatsal bir aktivite olmuştur. Teknolojinin gelişimi ile canlandırmalar da farklı boyutlar kazanmıştır. Özellikle bilgisayar teknolojisinin gelişimi ile bilgisayar programları ile yapılan tasarımlar sinema ve televizyon sektöründe çok kullanılan bir yöntem hâline geldi. </a:t>
            </a:r>
          </a:p>
        </p:txBody>
      </p:sp>
    </p:spTree>
    <p:extLst>
      <p:ext uri="{BB962C8B-B14F-4D97-AF65-F5344CB8AC3E}">
        <p14:creationId xmlns:p14="http://schemas.microsoft.com/office/powerpoint/2010/main" val="1315812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fontScale="70000" lnSpcReduction="20000"/>
          </a:bodyPr>
          <a:lstStyle/>
          <a:p>
            <a:pPr marL="0" indent="0">
              <a:buNone/>
            </a:pPr>
            <a:r>
              <a:rPr lang="tr-TR" dirty="0" smtClean="0"/>
              <a:t>	Turizm </a:t>
            </a:r>
            <a:r>
              <a:rPr lang="tr-TR" dirty="0"/>
              <a:t>içerisinde animasyonun ortaya çıkış nedeni, konaklama işletmelerinin sunduğu konaklama ve yeme-içme gibi hizmetlerin konukları tesise bağlamada yetersiz kalmasıdır. Bu aşamada konaklama yerini konuklara daha cazip kılacak, memnuniyeti artıracak farklılıkların yaratılması gerekliliği ortaya çıkmıştır. Bundan yola çıkarak onlara hoş zamanlar geçirecekleri, eğlenecekleri bazı aktiviteler üretilmiştir. Eğlenme eskiden günümüze kadar her zaman diliminde bulunmaktadır. Ancak yeni oyunlar eğlenme kültürüne bir çeşitlilik ve zenginlik katmıştır. Bu zenginlik daha da artarak devam  edecektir. </a:t>
            </a:r>
            <a:endParaRPr lang="tr-TR" dirty="0" smtClean="0"/>
          </a:p>
          <a:p>
            <a:pPr marL="0" indent="0">
              <a:buNone/>
            </a:pPr>
            <a:endParaRPr lang="tr-TR" dirty="0" smtClean="0">
              <a:solidFill>
                <a:srgbClr val="C00000"/>
              </a:solidFill>
            </a:endParaRPr>
          </a:p>
          <a:p>
            <a:pPr marL="0" indent="0">
              <a:buNone/>
            </a:pPr>
            <a:r>
              <a:rPr lang="tr-TR" dirty="0" smtClean="0">
                <a:solidFill>
                  <a:srgbClr val="C00000"/>
                </a:solidFill>
              </a:rPr>
              <a:t>Türkiye’de </a:t>
            </a:r>
            <a:r>
              <a:rPr lang="tr-TR" dirty="0">
                <a:solidFill>
                  <a:srgbClr val="C00000"/>
                </a:solidFill>
              </a:rPr>
              <a:t>Animasyonun Gelişimi </a:t>
            </a:r>
            <a:endParaRPr lang="tr-TR" dirty="0" smtClean="0">
              <a:solidFill>
                <a:srgbClr val="C00000"/>
              </a:solidFill>
            </a:endParaRPr>
          </a:p>
          <a:p>
            <a:pPr marL="0" indent="0">
              <a:buNone/>
            </a:pPr>
            <a:r>
              <a:rPr lang="tr-TR" dirty="0">
                <a:solidFill>
                  <a:srgbClr val="C00000"/>
                </a:solidFill>
              </a:rPr>
              <a:t>	</a:t>
            </a:r>
            <a:r>
              <a:rPr lang="tr-TR" dirty="0" smtClean="0"/>
              <a:t>Türk </a:t>
            </a:r>
            <a:r>
              <a:rPr lang="tr-TR" dirty="0"/>
              <a:t>halk kültüründe canlandırmalar eskiden beri kullanılan eğlence biçimlerindendir. Düğünlerde erkeklerin kadın kılığına girmesi, köy gecelerinde eğlenmek için yapılan oyunlar da bir çeşit animasyon olarak adlandırılabilir. Animasyon açısından bakıldığında Türk Halk Bilimi oldukça zengin bir kaynak sunmaktadır. </a:t>
            </a:r>
            <a:endParaRPr lang="tr-TR" dirty="0" smtClean="0"/>
          </a:p>
          <a:p>
            <a:pPr marL="0" indent="0">
              <a:buNone/>
            </a:pPr>
            <a:endParaRPr lang="tr-TR" dirty="0"/>
          </a:p>
        </p:txBody>
      </p:sp>
    </p:spTree>
    <p:extLst>
      <p:ext uri="{BB962C8B-B14F-4D97-AF65-F5344CB8AC3E}">
        <p14:creationId xmlns:p14="http://schemas.microsoft.com/office/powerpoint/2010/main" val="1713476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fontScale="62500" lnSpcReduction="20000"/>
          </a:bodyPr>
          <a:lstStyle/>
          <a:p>
            <a:pPr marL="0" indent="0">
              <a:buNone/>
            </a:pPr>
            <a:r>
              <a:rPr lang="tr-TR" dirty="0" smtClean="0"/>
              <a:t>	Türkiye</a:t>
            </a:r>
            <a:r>
              <a:rPr lang="tr-TR" dirty="0"/>
              <a:t>, turizm potansiyeli yüksek bir ülkedir. Yıllardır turizm işletmeleri özellikle güney sahillerinde faaliyetlerini sürdürmektedir. Ancak başlarda sadece konaklama, deniz ve tarihi yerlerin gezdirilmesi olarak görülen turizm faaliyetleri zaman içinde farklı arayışlara girmiştir. Turistlerin konaklamaları süresince işletmede daha çok vakit geçirmeleri ve işletme içinde ekstra harcama yapmaları için animasyon aktivitelerinin rolü keşfedilmiştir. Türk kültürünün zenginliği ve yabancı turistlerin Türk kültürüne ilgi duyması, turistlere yönelik özel Türk gecesi gösterilerinin hazırlanmasına yol açmıştır. Günümüzde animasyon faaliyetleri işletmelerin vazgeçilmez etkinliği olmuştur. Turizm işletmelerinde hem konuk memnuniyetini artırmak hem de işletmenin sahip olmak istediği imaja katkı sağlamak amacıyla animasyon faaliyetlerine yer verilmektedir. </a:t>
            </a:r>
            <a:endParaRPr lang="tr-TR" dirty="0" smtClean="0"/>
          </a:p>
          <a:p>
            <a:pPr marL="0" indent="0">
              <a:buNone/>
            </a:pPr>
            <a:r>
              <a:rPr lang="tr-TR" dirty="0"/>
              <a:t>	</a:t>
            </a:r>
            <a:r>
              <a:rPr lang="tr-TR" dirty="0" smtClean="0"/>
              <a:t>İlk </a:t>
            </a:r>
            <a:r>
              <a:rPr lang="tr-TR" dirty="0"/>
              <a:t>yıllarda yabancı animatörlerin ülkemize getirilip çalıştırılması ile yürütülen animasyon faaliyetlerinde artık Türk animatörler de çalışmaktadır. Ancak Türkiye’de animasyon ile ilgili bir eğitim verilmediği için yetişmiş, nitelikli animatörlere ihtiyaç vardır. Bu nedenle </a:t>
            </a:r>
            <a:r>
              <a:rPr lang="tr-TR" dirty="0" err="1"/>
              <a:t>hâla</a:t>
            </a:r>
            <a:r>
              <a:rPr lang="tr-TR" dirty="0"/>
              <a:t> ülkemizde çalışan çok sayıda yabancı animatör bulunmaktadır. Türkiye’de bir kaç yüksek okul bünyesinde animasyon bölümü eğitim vermektedir. 2005-2006 Eğitim Öğretim yılından itibaren meslek liseleri bünyesinde Animatörlük ve Çocuk Animatörlüğü dallarında eğitim verilmeye başlanmıştır. </a:t>
            </a:r>
          </a:p>
        </p:txBody>
      </p:sp>
    </p:spTree>
    <p:extLst>
      <p:ext uri="{BB962C8B-B14F-4D97-AF65-F5344CB8AC3E}">
        <p14:creationId xmlns:p14="http://schemas.microsoft.com/office/powerpoint/2010/main" val="2100047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562074"/>
          </a:xfrm>
        </p:spPr>
        <p:txBody>
          <a:bodyPr>
            <a:normAutofit/>
          </a:bodyPr>
          <a:lstStyle/>
          <a:p>
            <a:r>
              <a:rPr lang="tr-TR" sz="2400" b="1" u="sng" dirty="0" smtClean="0">
                <a:solidFill>
                  <a:srgbClr val="C00000"/>
                </a:solidFill>
              </a:rPr>
              <a:t>Rekreasyonu destekleyen fonksiyonlar</a:t>
            </a:r>
            <a:endParaRPr lang="tr-TR" sz="2400" b="1" u="sng" dirty="0">
              <a:solidFill>
                <a:srgbClr val="C00000"/>
              </a:solidFill>
            </a:endParaRPr>
          </a:p>
        </p:txBody>
      </p:sp>
      <p:sp>
        <p:nvSpPr>
          <p:cNvPr id="3" name="İçerik Yer Tutucusu 2"/>
          <p:cNvSpPr>
            <a:spLocks noGrp="1"/>
          </p:cNvSpPr>
          <p:nvPr>
            <p:ph idx="1"/>
          </p:nvPr>
        </p:nvSpPr>
        <p:spPr>
          <a:xfrm>
            <a:off x="457200" y="836712"/>
            <a:ext cx="8229600" cy="5289451"/>
          </a:xfrm>
        </p:spPr>
        <p:txBody>
          <a:bodyPr>
            <a:normAutofit fontScale="55000" lnSpcReduction="20000"/>
          </a:bodyPr>
          <a:lstStyle/>
          <a:p>
            <a:pPr marL="0" indent="0">
              <a:buNone/>
            </a:pPr>
            <a:r>
              <a:rPr lang="tr-TR" dirty="0" smtClean="0"/>
              <a:t>	</a:t>
            </a:r>
            <a:r>
              <a:rPr lang="tr-TR" dirty="0" err="1" smtClean="0"/>
              <a:t>Rekreasyonel</a:t>
            </a:r>
            <a:r>
              <a:rPr lang="tr-TR" dirty="0" smtClean="0"/>
              <a:t> </a:t>
            </a:r>
            <a:r>
              <a:rPr lang="tr-TR" dirty="0"/>
              <a:t>hizmet üreten tesis ve organizasyon yöneticileri, amaç ve hedeflere ulaşabilmek için hedefleri açıkça belirlemeli, eldeki insan kaynağına gereken önem ve değeri vermeli, müşteri ile ilişkilerini iyi koordine etmeli, tesisin risk ve toplam kalite yönetimi strateji ve uygulamalarını bu çerçevede organize etmelidir.</a:t>
            </a:r>
          </a:p>
          <a:p>
            <a:pPr marL="0" indent="0">
              <a:buNone/>
            </a:pPr>
            <a:r>
              <a:rPr lang="tr-TR" dirty="0" smtClean="0"/>
              <a:t>	Rekreasyon </a:t>
            </a:r>
            <a:r>
              <a:rPr lang="tr-TR" dirty="0"/>
              <a:t>yöneticileri tesislerini kullanan, etkinliklerine katılan bireylerin ihtiyaç ve beklentilerini anlayarak onlara daha iyi hizmetler sunmak ve katılımcılarıyla uzun vadeli yakın ilişkiler kurmak adına “</a:t>
            </a:r>
            <a:r>
              <a:rPr lang="tr-TR" dirty="0">
                <a:solidFill>
                  <a:srgbClr val="C00000"/>
                </a:solidFill>
              </a:rPr>
              <a:t>Müşteri ile İlişkilerin Yönetimi</a:t>
            </a:r>
            <a:r>
              <a:rPr lang="tr-TR" dirty="0"/>
              <a:t>” stratejisini uygulamalıdırlar.</a:t>
            </a:r>
          </a:p>
          <a:p>
            <a:pPr marL="0" indent="0">
              <a:buNone/>
            </a:pPr>
            <a:r>
              <a:rPr lang="tr-TR" dirty="0" smtClean="0"/>
              <a:t>	Organizasyonu </a:t>
            </a:r>
            <a:r>
              <a:rPr lang="tr-TR" dirty="0"/>
              <a:t>amaç ve hedeflerine daha da yaklaştıracak çalışanları istihdam etmek, onlara bu hedefler doğrultusunda eğitim sunmak ve motivasyonlarını ve sadakatlerini üst seviyede tutmak için rekreasyon organizasyonlarında etkili biçimde uygulanabilen “İnsan Kaynakları Yönetimi” stratejileri organizasyon için önem teşkil eder.</a:t>
            </a:r>
          </a:p>
          <a:p>
            <a:pPr marL="0" indent="0">
              <a:buNone/>
            </a:pPr>
            <a:r>
              <a:rPr lang="tr-TR" dirty="0" smtClean="0"/>
              <a:t>	Yöneticilerin </a:t>
            </a:r>
            <a:r>
              <a:rPr lang="tr-TR" dirty="0"/>
              <a:t>riske neden olabilecek durumları önceden öngörebilmesi ve bu risklerin minimize edilebilmesi, gerekli önlemler alması ve organizasyonun etkili bir “Risk Yönetim” planına sahip olmasıyla gerçekleşebilir.</a:t>
            </a:r>
          </a:p>
          <a:p>
            <a:pPr marL="0" indent="0">
              <a:buNone/>
            </a:pPr>
            <a:r>
              <a:rPr lang="tr-TR" dirty="0" smtClean="0"/>
              <a:t>	Rekreasyon </a:t>
            </a:r>
            <a:r>
              <a:rPr lang="tr-TR" dirty="0"/>
              <a:t>yönetimini destekleyen bu yönetim fonksiyonlarının yanı sıra organizasyonda görev alan tüm çalışanları katılımcılara sunulan değeri artırmak için organize eden, organizasyonun hedefleri ile katılımcı beklentileri arasında bir bağ kuran, organizasyonun her bir çalışanını ve departmanını sunulan hizmetlere ve etkinliklere dâhil eden bir yönetim stratejisi olan “Toplam Kalite Yönetimi”, rekreasyonla ilgili mal ve hizmet üreten tesis ve organizasyonlara değer ve imaj katar.</a:t>
            </a:r>
          </a:p>
        </p:txBody>
      </p:sp>
    </p:spTree>
    <p:extLst>
      <p:ext uri="{BB962C8B-B14F-4D97-AF65-F5344CB8AC3E}">
        <p14:creationId xmlns:p14="http://schemas.microsoft.com/office/powerpoint/2010/main" val="774882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832648"/>
          </a:xfrm>
        </p:spPr>
        <p:txBody>
          <a:bodyPr>
            <a:normAutofit fontScale="62500" lnSpcReduction="20000"/>
          </a:bodyPr>
          <a:lstStyle/>
          <a:p>
            <a:pPr marL="0" indent="0">
              <a:buNone/>
            </a:pPr>
            <a:r>
              <a:rPr lang="tr-TR" b="1" u="sng" dirty="0">
                <a:solidFill>
                  <a:srgbClr val="C00000"/>
                </a:solidFill>
              </a:rPr>
              <a:t>Turizmdeki Yeri ve Önemi  </a:t>
            </a:r>
            <a:endParaRPr lang="tr-TR" b="1" u="sng" dirty="0" smtClean="0">
              <a:solidFill>
                <a:srgbClr val="C00000"/>
              </a:solidFill>
            </a:endParaRPr>
          </a:p>
          <a:p>
            <a:pPr marL="0" indent="0">
              <a:buNone/>
            </a:pPr>
            <a:r>
              <a:rPr lang="tr-TR" dirty="0" smtClean="0">
                <a:solidFill>
                  <a:srgbClr val="C00000"/>
                </a:solidFill>
              </a:rPr>
              <a:t>	</a:t>
            </a:r>
            <a:r>
              <a:rPr lang="tr-TR" dirty="0" smtClean="0"/>
              <a:t>Bacasız </a:t>
            </a:r>
            <a:r>
              <a:rPr lang="tr-TR" dirty="0"/>
              <a:t>sanayi olarak nitelenen turizm sektörü de diğer sektörlerde olduğu gibi değişim rüzgârlarından etkilenmekte ve hızlı bir rekabet ortamına girmektedir. Tüm dünyada turistik işletmelerin sayısı arttıkça işletmeler rekabet edebilmek için verdikleri hizmeti farklılaştırmak durumundadır. Eğlence hizmetleri turizm sektörünün bir parçası olarak bu rekabet ortamında önemli görevler üstlenmektedir. Potansiyel turistleri bir ülkeye, bölgeye, işletmeye çekmek, gittikleri işletmelerle ilgili olarak konuklarda bağlılık yaratmak ve sunulan hizmetleri çekici hâle getirebilmek için eğlence departmanları önemli bir rol üstlenmektedir. İşletmeler kendi farklılıklarını ortaya koyabilmek, hizmetlerini pazarlayabilmek için animasyon faaliyetlerini ön plana çıkarmaktadır. </a:t>
            </a:r>
            <a:endParaRPr lang="tr-TR" dirty="0" smtClean="0"/>
          </a:p>
          <a:p>
            <a:pPr marL="0" indent="0">
              <a:buNone/>
            </a:pPr>
            <a:r>
              <a:rPr lang="tr-TR" dirty="0"/>
              <a:t>	</a:t>
            </a:r>
            <a:r>
              <a:rPr lang="tr-TR" dirty="0" smtClean="0"/>
              <a:t>Özellikle </a:t>
            </a:r>
            <a:r>
              <a:rPr lang="tr-TR" dirty="0"/>
              <a:t>dinlenme ve eğlence turizmini satan </a:t>
            </a:r>
            <a:r>
              <a:rPr lang="tr-TR" dirty="0" err="1"/>
              <a:t>resort</a:t>
            </a:r>
            <a:r>
              <a:rPr lang="tr-TR" dirty="0"/>
              <a:t> işletmelere 14-15 günlüğüne gelen konukların, işletmenin sınırlı alanında hoş ve sıkılmadan tatillerini geçirebilmeleri için konaklama işletmeleri animasyon faaliyetlerini kullanmaktadır.  </a:t>
            </a:r>
            <a:endParaRPr lang="tr-TR" dirty="0" smtClean="0"/>
          </a:p>
          <a:p>
            <a:pPr marL="0" indent="0">
              <a:buNone/>
            </a:pPr>
            <a:r>
              <a:rPr lang="tr-TR" dirty="0"/>
              <a:t>	</a:t>
            </a:r>
            <a:r>
              <a:rPr lang="tr-TR" dirty="0" smtClean="0"/>
              <a:t>Eğlence </a:t>
            </a:r>
            <a:r>
              <a:rPr lang="tr-TR" dirty="0"/>
              <a:t>departmanı içinde mini kulübün varlığı çocuklu aileler için de ayrı bir önem taşımaktadır. Eğlenmek ve dinlenmek için konaklama tesisine gelen aileler bu süre içinde çocuklarını da güvenerek teslim edebilecekleri bir birimin varlığından memnun olacaklardır. Anne babalar kendileri eğlenir ve dinlenirken, çocuklarının da güvende olduklarını ve hoş vakit geçirdiklerini bilmekten mutlu olacaklardır. </a:t>
            </a:r>
          </a:p>
        </p:txBody>
      </p:sp>
    </p:spTree>
    <p:extLst>
      <p:ext uri="{BB962C8B-B14F-4D97-AF65-F5344CB8AC3E}">
        <p14:creationId xmlns:p14="http://schemas.microsoft.com/office/powerpoint/2010/main" val="2443074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92500" lnSpcReduction="10000"/>
          </a:bodyPr>
          <a:lstStyle/>
          <a:p>
            <a:pPr marL="0" indent="0">
              <a:buNone/>
            </a:pPr>
            <a:r>
              <a:rPr lang="tr-TR" dirty="0" smtClean="0"/>
              <a:t>	Tatilini </a:t>
            </a:r>
            <a:r>
              <a:rPr lang="tr-TR" dirty="0"/>
              <a:t>rahat ve mutlu geçiren konuklar, işletme için iyi bir reklam kaynağı da olacaktır. Konuğun tatilini geçirmek için tekrar aynı işletmeyi tercih etmesi ve çevresindeki insanlara olumlu görüşlerini bildirmesi, konaklama tesisi için olumlu bir reklam aracıdır. Bu, işletmenin reklam giderlerini de düşürecektir. </a:t>
            </a:r>
            <a:endParaRPr lang="tr-TR" dirty="0" smtClean="0"/>
          </a:p>
          <a:p>
            <a:pPr marL="0" indent="0">
              <a:buNone/>
            </a:pPr>
            <a:r>
              <a:rPr lang="tr-TR" dirty="0"/>
              <a:t>	</a:t>
            </a:r>
            <a:r>
              <a:rPr lang="tr-TR" dirty="0" smtClean="0"/>
              <a:t>Animasyon </a:t>
            </a:r>
            <a:r>
              <a:rPr lang="tr-TR" dirty="0"/>
              <a:t>faaliyetleri, işletmenin işleyişinden turistler arasındaki ilişkilere kadar hemen her türlü sorunda hazırlayıcı, çözümleyici ve kaynaştırıcı bir rol oynadığı gibi işletmenin konuklarıyla ve kısmen üçüncü şahıslarla olan iletişimlerinde de sıcak bir ilişki kurulmasını sağlar. </a:t>
            </a:r>
          </a:p>
        </p:txBody>
      </p:sp>
    </p:spTree>
    <p:extLst>
      <p:ext uri="{BB962C8B-B14F-4D97-AF65-F5344CB8AC3E}">
        <p14:creationId xmlns:p14="http://schemas.microsoft.com/office/powerpoint/2010/main" val="1158621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70000" lnSpcReduction="20000"/>
          </a:bodyPr>
          <a:lstStyle/>
          <a:p>
            <a:pPr marL="0" indent="0">
              <a:buNone/>
            </a:pPr>
            <a:r>
              <a:rPr lang="tr-TR" dirty="0">
                <a:solidFill>
                  <a:srgbClr val="C00000"/>
                </a:solidFill>
              </a:rPr>
              <a:t>Animasyon faaliyetlerinin turizm sektöründeki önemi</a:t>
            </a:r>
            <a:r>
              <a:rPr lang="tr-TR" dirty="0"/>
              <a:t>: </a:t>
            </a:r>
            <a:endParaRPr lang="tr-TR" dirty="0" smtClean="0"/>
          </a:p>
          <a:p>
            <a:pPr marL="0" indent="0">
              <a:buNone/>
            </a:pPr>
            <a:r>
              <a:rPr lang="tr-TR" dirty="0"/>
              <a:t>*</a:t>
            </a:r>
            <a:r>
              <a:rPr lang="tr-TR" dirty="0" smtClean="0"/>
              <a:t>Ürün </a:t>
            </a:r>
            <a:r>
              <a:rPr lang="tr-TR" dirty="0"/>
              <a:t>çeşitliliği sağlanmaktadır. </a:t>
            </a:r>
            <a:r>
              <a:rPr lang="tr-TR" dirty="0" smtClean="0"/>
              <a:t> </a:t>
            </a:r>
          </a:p>
          <a:p>
            <a:pPr marL="0" indent="0">
              <a:buNone/>
            </a:pPr>
            <a:r>
              <a:rPr lang="tr-TR" dirty="0" smtClean="0"/>
              <a:t>*İyi </a:t>
            </a:r>
            <a:r>
              <a:rPr lang="tr-TR" dirty="0"/>
              <a:t>bölge, iyi firma imajı yaratılmaktadır. </a:t>
            </a:r>
            <a:endParaRPr lang="tr-TR" dirty="0" smtClean="0"/>
          </a:p>
          <a:p>
            <a:pPr marL="0" indent="0">
              <a:buNone/>
            </a:pPr>
            <a:r>
              <a:rPr lang="tr-TR" dirty="0" smtClean="0"/>
              <a:t>*Türkiye’yi </a:t>
            </a:r>
            <a:r>
              <a:rPr lang="tr-TR" dirty="0"/>
              <a:t>tanıtmada, farklı ülke imajı gerçekleştirilmektedir. </a:t>
            </a:r>
            <a:endParaRPr lang="tr-TR" dirty="0" smtClean="0"/>
          </a:p>
          <a:p>
            <a:pPr marL="0" indent="0">
              <a:buNone/>
            </a:pPr>
            <a:r>
              <a:rPr lang="tr-TR" dirty="0" smtClean="0"/>
              <a:t>*İşletme </a:t>
            </a:r>
            <a:r>
              <a:rPr lang="tr-TR" dirty="0"/>
              <a:t>politikasına bağlı olarak oda ve yiyecek-içecek satışları artırılmaktadır. </a:t>
            </a:r>
            <a:endParaRPr lang="tr-TR" dirty="0" smtClean="0"/>
          </a:p>
          <a:p>
            <a:pPr marL="0" indent="0">
              <a:buNone/>
            </a:pPr>
            <a:r>
              <a:rPr lang="tr-TR" dirty="0" smtClean="0"/>
              <a:t>*Konaklama </a:t>
            </a:r>
            <a:r>
              <a:rPr lang="tr-TR" dirty="0"/>
              <a:t>süresi ve turisti işletmede tutma süresi uzamaktadır. </a:t>
            </a:r>
            <a:endParaRPr lang="tr-TR" dirty="0" smtClean="0"/>
          </a:p>
          <a:p>
            <a:pPr marL="0" indent="0">
              <a:buNone/>
            </a:pPr>
            <a:r>
              <a:rPr lang="tr-TR" dirty="0" smtClean="0"/>
              <a:t>*İşletmelere </a:t>
            </a:r>
            <a:r>
              <a:rPr lang="tr-TR" dirty="0"/>
              <a:t>çekicilik ve cazibe unsuru kazandırılmaktadır</a:t>
            </a:r>
            <a:r>
              <a:rPr lang="tr-TR" dirty="0" smtClean="0"/>
              <a:t>.</a:t>
            </a:r>
          </a:p>
          <a:p>
            <a:pPr marL="0" indent="0">
              <a:buNone/>
            </a:pPr>
            <a:r>
              <a:rPr lang="tr-TR" dirty="0" smtClean="0"/>
              <a:t>* </a:t>
            </a:r>
            <a:r>
              <a:rPr lang="tr-TR" dirty="0"/>
              <a:t>Turizm talebi artmakta, ekonomik açıdan yeni iş alanları ve iş hacmi yaratılmaktadır. </a:t>
            </a:r>
            <a:endParaRPr lang="tr-TR" dirty="0" smtClean="0"/>
          </a:p>
          <a:p>
            <a:pPr marL="0" indent="0">
              <a:buNone/>
            </a:pPr>
            <a:r>
              <a:rPr lang="tr-TR" dirty="0" smtClean="0"/>
              <a:t>*Yeni </a:t>
            </a:r>
            <a:r>
              <a:rPr lang="tr-TR" dirty="0"/>
              <a:t>turist kazanma maliyetleri düşürülmektedir. </a:t>
            </a:r>
            <a:endParaRPr lang="tr-TR" dirty="0" smtClean="0"/>
          </a:p>
          <a:p>
            <a:pPr marL="0" indent="0">
              <a:buNone/>
            </a:pPr>
            <a:r>
              <a:rPr lang="tr-TR" dirty="0" smtClean="0"/>
              <a:t>*Turizm </a:t>
            </a:r>
            <a:r>
              <a:rPr lang="tr-TR" dirty="0"/>
              <a:t>sezonu fuar, festival, kongre vb. faaliyetlerle uzatılmaktadır. </a:t>
            </a:r>
            <a:r>
              <a:rPr lang="tr-TR" dirty="0" smtClean="0"/>
              <a:t> </a:t>
            </a:r>
          </a:p>
          <a:p>
            <a:pPr marL="0" indent="0">
              <a:buNone/>
            </a:pPr>
            <a:r>
              <a:rPr lang="tr-TR" dirty="0" smtClean="0"/>
              <a:t>*Turizm </a:t>
            </a:r>
            <a:r>
              <a:rPr lang="tr-TR" dirty="0"/>
              <a:t>sezonu dışında da bölgesel ve ulusal hareketlilik </a:t>
            </a:r>
            <a:r>
              <a:rPr lang="tr-TR" dirty="0" smtClean="0"/>
              <a:t>oluşturulmaktadır</a:t>
            </a:r>
            <a:r>
              <a:rPr lang="tr-TR" dirty="0"/>
              <a:t>. </a:t>
            </a:r>
          </a:p>
        </p:txBody>
      </p:sp>
    </p:spTree>
    <p:extLst>
      <p:ext uri="{BB962C8B-B14F-4D97-AF65-F5344CB8AC3E}">
        <p14:creationId xmlns:p14="http://schemas.microsoft.com/office/powerpoint/2010/main" val="1757493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562074"/>
          </a:xfrm>
        </p:spPr>
        <p:txBody>
          <a:bodyPr>
            <a:normAutofit/>
          </a:bodyPr>
          <a:lstStyle/>
          <a:p>
            <a:pPr algn="l"/>
            <a:r>
              <a:rPr lang="tr-TR" sz="2400" b="1" u="sng" dirty="0" smtClean="0">
                <a:solidFill>
                  <a:srgbClr val="FF0000"/>
                </a:solidFill>
              </a:rPr>
              <a:t>Animasyonun fonksiyonları</a:t>
            </a:r>
            <a:endParaRPr lang="tr-TR" sz="2400" b="1" u="sng" dirty="0">
              <a:solidFill>
                <a:srgbClr val="FF0000"/>
              </a:solidFill>
            </a:endParaRPr>
          </a:p>
        </p:txBody>
      </p:sp>
      <p:sp>
        <p:nvSpPr>
          <p:cNvPr id="3" name="İçerik Yer Tutucusu 2"/>
          <p:cNvSpPr>
            <a:spLocks noGrp="1"/>
          </p:cNvSpPr>
          <p:nvPr>
            <p:ph idx="1"/>
          </p:nvPr>
        </p:nvSpPr>
        <p:spPr>
          <a:xfrm>
            <a:off x="457200" y="836712"/>
            <a:ext cx="8229600" cy="5289451"/>
          </a:xfrm>
        </p:spPr>
        <p:txBody>
          <a:bodyPr>
            <a:normAutofit fontScale="70000" lnSpcReduction="20000"/>
          </a:bodyPr>
          <a:lstStyle/>
          <a:p>
            <a:pPr marL="0" indent="0">
              <a:buNone/>
            </a:pPr>
            <a:r>
              <a:rPr lang="tr-TR" dirty="0" smtClean="0">
                <a:solidFill>
                  <a:srgbClr val="FF0000"/>
                </a:solidFill>
              </a:rPr>
              <a:t>	</a:t>
            </a:r>
            <a:r>
              <a:rPr lang="tr-TR" dirty="0" smtClean="0"/>
              <a:t>Animasyon </a:t>
            </a:r>
            <a:r>
              <a:rPr lang="tr-TR" dirty="0"/>
              <a:t>faaliyetleri bir tatili ya da yolculuğu ilginç kılmaya, hoşa gider hâle getirmeye yarayan, turizm olayına hareket katan her şey ile ilgilidir. Animasyon faaliyetlerinin turizm sektörü, turistler, işletmeler açısından farklı fonksiyonlara sahip olduğu gibi sosyal fonksiyonları da vardır. Animasyon faaliyetlerinin asıl amacı konuklara bir hareketlilik, canlılık katmak olunca öncelikle animasyon faaliyetlerinin turiste yönelik fonksiyonlarına bakmak gerekir. </a:t>
            </a:r>
            <a:endParaRPr lang="tr-TR" dirty="0" smtClean="0"/>
          </a:p>
          <a:p>
            <a:pPr marL="0" indent="0">
              <a:buNone/>
            </a:pPr>
            <a:r>
              <a:rPr lang="tr-TR" u="sng" dirty="0">
                <a:solidFill>
                  <a:srgbClr val="C00000"/>
                </a:solidFill>
              </a:rPr>
              <a:t>Animasyon Faaliyetlerinin Turiste Yönelik Fonksiyonları </a:t>
            </a:r>
            <a:endParaRPr lang="tr-TR" u="sng" dirty="0" smtClean="0">
              <a:solidFill>
                <a:srgbClr val="C00000"/>
              </a:solidFill>
            </a:endParaRPr>
          </a:p>
          <a:p>
            <a:pPr marL="0" indent="0">
              <a:buNone/>
            </a:pPr>
            <a:r>
              <a:rPr lang="tr-TR" dirty="0" smtClean="0"/>
              <a:t>	Eğlenme </a:t>
            </a:r>
            <a:r>
              <a:rPr lang="tr-TR" dirty="0"/>
              <a:t>insanlar için </a:t>
            </a:r>
            <a:r>
              <a:rPr lang="tr-TR" dirty="0" err="1"/>
              <a:t>psiko</a:t>
            </a:r>
            <a:r>
              <a:rPr lang="tr-TR" dirty="0"/>
              <a:t>-sosyal temel ihtiyaçlardandır. Eğlence bir çalışma yılı boyunca yaşanan gerilimlerden, yorgunluklardan, kaygılardan ve kısıtlamalardan kurtulmak için başvurulan bir yoldur. Bütün bir yıl boyunca çalışıp yorulan insanlar eğlenceli aktiviteler içinde yer alarak hem fiziksel yorgunluklarını atar hem de duygusal olarak rahatlamaya çalışırlar. Yoğun bir çalışma yılının sonunda gerçekleştirilen bir ya da iki haftalık tatilleri süresince insanlar dinlenmenin yanı sıra işletmede gerçekleştirilen animasyon faaliyetlerinde gönüllü olarak yer alırlar. Faaliyetlerin seçimi, turistlerin doyuma ulaşma içgüdüleri tarafından kendilerince belirlenir. </a:t>
            </a:r>
          </a:p>
          <a:p>
            <a:pPr marL="0" indent="0">
              <a:buNone/>
            </a:pPr>
            <a:endParaRPr lang="tr-TR" dirty="0" smtClean="0">
              <a:solidFill>
                <a:srgbClr val="FF0000"/>
              </a:solidFill>
            </a:endParaRPr>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702442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62500" lnSpcReduction="20000"/>
          </a:bodyPr>
          <a:lstStyle/>
          <a:p>
            <a:pPr marL="0" indent="0">
              <a:buNone/>
            </a:pPr>
            <a:r>
              <a:rPr lang="tr-TR" dirty="0">
                <a:solidFill>
                  <a:srgbClr val="0070C0"/>
                </a:solidFill>
              </a:rPr>
              <a:t>Animasyon faaliyetlerinin turiste yönelik fonksiyonlarını şöyle sıralayabiliriz</a:t>
            </a:r>
            <a:r>
              <a:rPr lang="tr-TR" dirty="0" smtClean="0"/>
              <a:t>:</a:t>
            </a:r>
          </a:p>
          <a:p>
            <a:pPr marL="0" indent="0">
              <a:buNone/>
            </a:pPr>
            <a:r>
              <a:rPr lang="tr-TR" dirty="0" smtClean="0"/>
              <a:t> * </a:t>
            </a:r>
            <a:r>
              <a:rPr lang="tr-TR" dirty="0"/>
              <a:t>Turistler fiziksel, zihinsel, sosyal ve duygusal etkinliklerde bulunarak rahatlarlar. </a:t>
            </a:r>
            <a:endParaRPr lang="tr-TR" dirty="0" smtClean="0"/>
          </a:p>
          <a:p>
            <a:pPr marL="0" indent="0">
              <a:buNone/>
            </a:pPr>
            <a:r>
              <a:rPr lang="tr-TR" dirty="0" smtClean="0"/>
              <a:t>*Yarışma </a:t>
            </a:r>
            <a:r>
              <a:rPr lang="tr-TR" dirty="0"/>
              <a:t>ve kazanma isteklerini gidererek duygusal yönden tatmin olurlar. </a:t>
            </a:r>
            <a:endParaRPr lang="tr-TR" dirty="0" smtClean="0"/>
          </a:p>
          <a:p>
            <a:pPr marL="0" indent="0">
              <a:buNone/>
            </a:pPr>
            <a:r>
              <a:rPr lang="tr-TR" dirty="0" smtClean="0"/>
              <a:t>*Sportif</a:t>
            </a:r>
            <a:r>
              <a:rPr lang="tr-TR" dirty="0"/>
              <a:t>, </a:t>
            </a:r>
            <a:r>
              <a:rPr lang="tr-TR" dirty="0" err="1"/>
              <a:t>sosyo</a:t>
            </a:r>
            <a:r>
              <a:rPr lang="tr-TR" dirty="0"/>
              <a:t>-kültürel vb. aktivitelere aktif olarak katılıp enerjilerini harcarlar</a:t>
            </a:r>
            <a:r>
              <a:rPr lang="tr-TR" dirty="0" smtClean="0"/>
              <a:t>.</a:t>
            </a:r>
          </a:p>
          <a:p>
            <a:pPr marL="0" indent="0">
              <a:buNone/>
            </a:pPr>
            <a:r>
              <a:rPr lang="tr-TR" dirty="0" smtClean="0"/>
              <a:t> * </a:t>
            </a:r>
            <a:r>
              <a:rPr lang="tr-TR" dirty="0"/>
              <a:t>İnsanlar iş hayatında oluşan negatif enerjiyi dışarı atarak gerginliklerini azaltırlar. </a:t>
            </a:r>
            <a:endParaRPr lang="tr-TR" dirty="0" smtClean="0"/>
          </a:p>
          <a:p>
            <a:pPr marL="0" indent="0">
              <a:buNone/>
            </a:pPr>
            <a:r>
              <a:rPr lang="tr-TR" dirty="0"/>
              <a:t>*</a:t>
            </a:r>
            <a:r>
              <a:rPr lang="tr-TR" dirty="0" smtClean="0"/>
              <a:t>Sportif </a:t>
            </a:r>
            <a:r>
              <a:rPr lang="tr-TR" dirty="0"/>
              <a:t>faaliyetler ve oyunlar sayesinde eğlenerek dinlenme ihtiyaçlarını da giderirler. </a:t>
            </a:r>
            <a:endParaRPr lang="tr-TR" dirty="0" smtClean="0"/>
          </a:p>
          <a:p>
            <a:pPr marL="0" indent="0">
              <a:buNone/>
            </a:pPr>
            <a:r>
              <a:rPr lang="tr-TR" dirty="0" smtClean="0"/>
              <a:t>*Farklı </a:t>
            </a:r>
            <a:r>
              <a:rPr lang="tr-TR" dirty="0"/>
              <a:t>etkinlikler içinde yer alarak günlük rutin işlemlerden kurtulurlar. </a:t>
            </a:r>
            <a:r>
              <a:rPr lang="tr-TR" dirty="0" smtClean="0"/>
              <a:t> *Eğlenme </a:t>
            </a:r>
            <a:r>
              <a:rPr lang="tr-TR" dirty="0"/>
              <a:t>ihtiyaçlarının karşılanmasıyla turistin yaşamla bağları güçlenmiş olur. </a:t>
            </a:r>
            <a:endParaRPr lang="tr-TR" dirty="0" smtClean="0"/>
          </a:p>
          <a:p>
            <a:pPr marL="0" indent="0">
              <a:buNone/>
            </a:pPr>
            <a:r>
              <a:rPr lang="tr-TR" dirty="0"/>
              <a:t>*</a:t>
            </a:r>
            <a:r>
              <a:rPr lang="tr-TR" dirty="0" smtClean="0"/>
              <a:t>Turistlerin </a:t>
            </a:r>
            <a:r>
              <a:rPr lang="tr-TR" dirty="0"/>
              <a:t>başarı kazanma, yaratıcılık, takdir edilme, kişiliğini geliştirme, etnik </a:t>
            </a:r>
            <a:r>
              <a:rPr lang="tr-TR" dirty="0" smtClean="0"/>
              <a:t>gruplarla </a:t>
            </a:r>
            <a:r>
              <a:rPr lang="tr-TR" dirty="0"/>
              <a:t>kaynaşma becerileri artar. </a:t>
            </a:r>
            <a:endParaRPr lang="tr-TR" dirty="0" smtClean="0"/>
          </a:p>
          <a:p>
            <a:pPr marL="0" indent="0">
              <a:buNone/>
            </a:pPr>
            <a:r>
              <a:rPr lang="tr-TR" dirty="0" smtClean="0"/>
              <a:t>*Dostluk </a:t>
            </a:r>
            <a:r>
              <a:rPr lang="tr-TR" dirty="0"/>
              <a:t>kurma, macera arama, yeni deneyimler edinme, fiziksel ve ruhsal sağlamlık, zihinsel güçlerini kullanma, duygusal deneyim kazanma, hizmet duygusu, güzellikleri görme ve hoşlanma şeklindeki doyumlara ulaşma imkân ve ortamı sağlanmış olur (A.HAZAR, Rekreasyon ve Animasyon, Detay Yay., Ank.,2003.). </a:t>
            </a:r>
          </a:p>
        </p:txBody>
      </p:sp>
    </p:spTree>
    <p:extLst>
      <p:ext uri="{BB962C8B-B14F-4D97-AF65-F5344CB8AC3E}">
        <p14:creationId xmlns:p14="http://schemas.microsoft.com/office/powerpoint/2010/main" val="4932093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721499"/>
          </a:xfrm>
        </p:spPr>
        <p:txBody>
          <a:bodyPr>
            <a:normAutofit fontScale="62500" lnSpcReduction="20000"/>
          </a:bodyPr>
          <a:lstStyle/>
          <a:p>
            <a:pPr marL="0" indent="0">
              <a:buNone/>
            </a:pPr>
            <a:r>
              <a:rPr lang="tr-TR" u="sng" dirty="0">
                <a:solidFill>
                  <a:srgbClr val="C00000"/>
                </a:solidFill>
              </a:rPr>
              <a:t>SOSYAL </a:t>
            </a:r>
            <a:r>
              <a:rPr lang="tr-TR" u="sng" dirty="0" smtClean="0">
                <a:solidFill>
                  <a:srgbClr val="C00000"/>
                </a:solidFill>
              </a:rPr>
              <a:t>FONKSİYONLAR</a:t>
            </a:r>
          </a:p>
          <a:p>
            <a:pPr marL="0" indent="0">
              <a:buNone/>
            </a:pPr>
            <a:r>
              <a:rPr lang="tr-TR" dirty="0" smtClean="0"/>
              <a:t>	Turizm </a:t>
            </a:r>
            <a:r>
              <a:rPr lang="tr-TR" dirty="0"/>
              <a:t>sosyal bir olgudur. Animasyon faaliyetleri de turizm olgusu içinde birden fazla kişinin katılımı ile gerçekleşen faaliyetlerdir. Turistik tesislerde aynı anda birçok farklı ülkeden konuk olduğu düşünülürse animasyon etkinliklerine katılan konuklarda farklı kültürlerden gelen konuklardır. Bu nedenle animasyon faaliyetlerinin sosyal etkisinden söz edilebilir. Animasyon faaliyetleri özellikle kültür paylaşımı ve aktarımı için kullanılabilecek en iyi yoldur. </a:t>
            </a:r>
          </a:p>
          <a:p>
            <a:pPr marL="0" indent="0">
              <a:buNone/>
            </a:pPr>
            <a:r>
              <a:rPr lang="tr-TR" dirty="0"/>
              <a:t>	Animasyon faaliyetlerinin sosyal fonksiyonları alttaki gibi sıralayabiliriz; </a:t>
            </a:r>
          </a:p>
          <a:p>
            <a:pPr marL="0" indent="0">
              <a:buNone/>
            </a:pPr>
            <a:r>
              <a:rPr lang="tr-TR" dirty="0"/>
              <a:t>1-Gelenekler, eski yaşantı biçimlerini, eğlence türlerini canlandırarak kültür aktarımını gerçekleştirir.</a:t>
            </a:r>
          </a:p>
          <a:p>
            <a:pPr marL="0" indent="0">
              <a:buNone/>
            </a:pPr>
            <a:r>
              <a:rPr lang="tr-TR" dirty="0"/>
              <a:t>2-Kültür değerinin paylaşılması ile insanlar arasında sosyal dayanışma sağlanır.</a:t>
            </a:r>
          </a:p>
          <a:p>
            <a:pPr marL="0" indent="0">
              <a:buNone/>
            </a:pPr>
            <a:r>
              <a:rPr lang="tr-TR" dirty="0"/>
              <a:t>3-Sağlıklı, mutlu ve hastalıksız insanlar yaratılarak, sağlığı koruma imkanı sağlanır.</a:t>
            </a:r>
          </a:p>
          <a:p>
            <a:pPr marL="0" indent="0">
              <a:buNone/>
            </a:pPr>
            <a:r>
              <a:rPr lang="tr-TR" u="sng" dirty="0" smtClean="0">
                <a:solidFill>
                  <a:srgbClr val="C00000"/>
                </a:solidFill>
              </a:rPr>
              <a:t>BOŞ </a:t>
            </a:r>
            <a:r>
              <a:rPr lang="tr-TR" u="sng" dirty="0">
                <a:solidFill>
                  <a:srgbClr val="C00000"/>
                </a:solidFill>
              </a:rPr>
              <a:t>ZAMANLA İLGİLİ FONKSİYONLAR</a:t>
            </a:r>
          </a:p>
          <a:p>
            <a:pPr marL="0" indent="0">
              <a:buNone/>
            </a:pPr>
            <a:r>
              <a:rPr lang="tr-TR" dirty="0"/>
              <a:t>	Animasyon faaliyetlerinin temel hedefi; hareket ve canlılık yaratmak, müşterilerin deniz ve diğer faaliyetlerden arta kalan zamanlarını değerlendirmek ve beklentilerini karşılamak için organizasyonlar gerçekleştirmektir</a:t>
            </a:r>
          </a:p>
        </p:txBody>
      </p:sp>
    </p:spTree>
    <p:extLst>
      <p:ext uri="{BB962C8B-B14F-4D97-AF65-F5344CB8AC3E}">
        <p14:creationId xmlns:p14="http://schemas.microsoft.com/office/powerpoint/2010/main" val="4172288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77500" lnSpcReduction="20000"/>
          </a:bodyPr>
          <a:lstStyle/>
          <a:p>
            <a:pPr marL="0" indent="0">
              <a:buNone/>
            </a:pPr>
            <a:r>
              <a:rPr lang="tr-TR" u="sng" dirty="0">
                <a:solidFill>
                  <a:srgbClr val="C00000"/>
                </a:solidFill>
              </a:rPr>
              <a:t>Animasyon Faaliyetlerinin Sektöre Yönelik Fonksiyonları </a:t>
            </a:r>
            <a:r>
              <a:rPr lang="tr-TR" dirty="0" smtClean="0">
                <a:solidFill>
                  <a:srgbClr val="C00000"/>
                </a:solidFill>
              </a:rPr>
              <a:t>	</a:t>
            </a:r>
          </a:p>
          <a:p>
            <a:pPr marL="0" indent="0">
              <a:buNone/>
            </a:pPr>
            <a:r>
              <a:rPr lang="tr-TR" dirty="0" smtClean="0"/>
              <a:t>Turizm</a:t>
            </a:r>
            <a:r>
              <a:rPr lang="tr-TR" dirty="0"/>
              <a:t>, ülke ekonomisine ve ülkemizin tanıtımına önemli katkılar sağlayan geniş bir sektördür. Animasyon faaliyetleri de turizm sektörüne önemli katkılar sağlayan hizmetler bütünüdür. </a:t>
            </a:r>
            <a:r>
              <a:rPr lang="tr-TR" dirty="0">
                <a:solidFill>
                  <a:srgbClr val="0070C0"/>
                </a:solidFill>
              </a:rPr>
              <a:t>Animasyon hizmetlerinin katkıları şunlardır:</a:t>
            </a:r>
            <a:r>
              <a:rPr lang="tr-TR" dirty="0"/>
              <a:t> </a:t>
            </a:r>
            <a:r>
              <a:rPr lang="tr-TR" dirty="0" smtClean="0"/>
              <a:t> </a:t>
            </a:r>
          </a:p>
          <a:p>
            <a:pPr marL="0" indent="0">
              <a:buNone/>
            </a:pPr>
            <a:r>
              <a:rPr lang="tr-TR" dirty="0"/>
              <a:t>*</a:t>
            </a:r>
            <a:r>
              <a:rPr lang="tr-TR" dirty="0" smtClean="0"/>
              <a:t>Eğlence </a:t>
            </a:r>
            <a:r>
              <a:rPr lang="tr-TR" dirty="0"/>
              <a:t>hizmetleri, Türk turizminin başlıca problemlerinden biri olan ürün çeşitliliği sorununa çözüm getirebilir. </a:t>
            </a:r>
            <a:r>
              <a:rPr lang="tr-TR" dirty="0" smtClean="0"/>
              <a:t> </a:t>
            </a:r>
          </a:p>
          <a:p>
            <a:pPr marL="0" indent="0">
              <a:buNone/>
            </a:pPr>
            <a:r>
              <a:rPr lang="tr-TR" dirty="0"/>
              <a:t>*</a:t>
            </a:r>
            <a:r>
              <a:rPr lang="tr-TR" dirty="0" smtClean="0"/>
              <a:t>Modern </a:t>
            </a:r>
            <a:r>
              <a:rPr lang="tr-TR" dirty="0"/>
              <a:t>pazarlama anlayışına uygun olarak turistlerin ihtiyaçlarının karşılanması  amaçlandığından turizm talebi artar, yeni iş alanları ve iş hacmi yaratılır. </a:t>
            </a:r>
            <a:endParaRPr lang="tr-TR" dirty="0" smtClean="0"/>
          </a:p>
          <a:p>
            <a:pPr marL="0" indent="0">
              <a:buNone/>
            </a:pPr>
            <a:r>
              <a:rPr lang="tr-TR" dirty="0" smtClean="0"/>
              <a:t>*Türkiye’nin </a:t>
            </a:r>
            <a:r>
              <a:rPr lang="tr-TR" dirty="0"/>
              <a:t>tanıtımına turistik ülke imajına katkı sağlanmış olur. </a:t>
            </a:r>
            <a:endParaRPr lang="tr-TR" dirty="0" smtClean="0"/>
          </a:p>
          <a:p>
            <a:pPr marL="0" indent="0">
              <a:buNone/>
            </a:pPr>
            <a:r>
              <a:rPr lang="tr-TR" dirty="0" smtClean="0"/>
              <a:t>*Animasyon </a:t>
            </a:r>
            <a:r>
              <a:rPr lang="tr-TR" dirty="0"/>
              <a:t>faaliyetlerinin tüm yıla yayılması yoluyla (festival vb.) turizm sezonu uzatılabilir. </a:t>
            </a:r>
            <a:endParaRPr lang="tr-TR" dirty="0" smtClean="0"/>
          </a:p>
          <a:p>
            <a:pPr marL="0" indent="0">
              <a:buNone/>
            </a:pPr>
            <a:r>
              <a:rPr lang="tr-TR" dirty="0"/>
              <a:t>	</a:t>
            </a:r>
            <a:r>
              <a:rPr lang="tr-TR" dirty="0" smtClean="0"/>
              <a:t>İnsanların </a:t>
            </a:r>
            <a:r>
              <a:rPr lang="tr-TR" dirty="0"/>
              <a:t>eğlence alışkanlığı üzerinde durulursa aktiviteler sayesinde iç turizm de gelişir.</a:t>
            </a:r>
          </a:p>
        </p:txBody>
      </p:sp>
    </p:spTree>
    <p:extLst>
      <p:ext uri="{BB962C8B-B14F-4D97-AF65-F5344CB8AC3E}">
        <p14:creationId xmlns:p14="http://schemas.microsoft.com/office/powerpoint/2010/main" val="42288460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fontScale="55000" lnSpcReduction="20000"/>
          </a:bodyPr>
          <a:lstStyle/>
          <a:p>
            <a:pPr marL="0" indent="0">
              <a:buNone/>
            </a:pPr>
            <a:r>
              <a:rPr lang="tr-TR" u="sng" dirty="0">
                <a:solidFill>
                  <a:srgbClr val="C00000"/>
                </a:solidFill>
              </a:rPr>
              <a:t>Tesise Katkısı </a:t>
            </a:r>
            <a:endParaRPr lang="tr-TR" u="sng" dirty="0" smtClean="0">
              <a:solidFill>
                <a:srgbClr val="C00000"/>
              </a:solidFill>
            </a:endParaRPr>
          </a:p>
          <a:p>
            <a:pPr marL="0" indent="0">
              <a:buNone/>
            </a:pPr>
            <a:r>
              <a:rPr lang="tr-TR" dirty="0" smtClean="0"/>
              <a:t>Animasyon </a:t>
            </a:r>
            <a:r>
              <a:rPr lang="tr-TR" dirty="0"/>
              <a:t>faaliyetlerinde amaç, her ne kadar turiste canlılık, hareket kazandırmak olsa da sonuçta bu işletmeye katkı olarak yansıyacaktır. Konuğun memnuniyeti, işletmeden mutlu ayrılması, animasyon faaliyetlerinin işletme açısından fonksiyonlarının gerçekleşmesini sağlayacaktır. </a:t>
            </a:r>
            <a:r>
              <a:rPr lang="tr-TR" dirty="0">
                <a:solidFill>
                  <a:srgbClr val="0070C0"/>
                </a:solidFill>
              </a:rPr>
              <a:t>Animasyon faaliyetlerinin tesise katkıları</a:t>
            </a:r>
            <a:r>
              <a:rPr lang="tr-TR" dirty="0"/>
              <a:t>: </a:t>
            </a:r>
            <a:endParaRPr lang="tr-TR" dirty="0" smtClean="0"/>
          </a:p>
          <a:p>
            <a:pPr marL="0" indent="0">
              <a:buNone/>
            </a:pPr>
            <a:r>
              <a:rPr lang="tr-TR" dirty="0" smtClean="0"/>
              <a:t>  </a:t>
            </a:r>
            <a:r>
              <a:rPr lang="tr-TR" dirty="0"/>
              <a:t>Turistleri konaklama süreleri boyunca sıkılmadan işletmede tutmak için animasyon faaliyetleri kullanılır</a:t>
            </a:r>
            <a:r>
              <a:rPr lang="tr-TR" dirty="0" smtClean="0"/>
              <a:t>.</a:t>
            </a:r>
          </a:p>
          <a:p>
            <a:pPr marL="0" indent="0">
              <a:buNone/>
            </a:pPr>
            <a:r>
              <a:rPr lang="tr-TR" dirty="0" smtClean="0"/>
              <a:t> </a:t>
            </a:r>
            <a:r>
              <a:rPr lang="tr-TR" dirty="0"/>
              <a:t> Animasyon faaliyetleri işletme açısından bir pazarlama aracı olarak kullanılır</a:t>
            </a:r>
            <a:r>
              <a:rPr lang="tr-TR" dirty="0" smtClean="0"/>
              <a:t>.</a:t>
            </a:r>
          </a:p>
          <a:p>
            <a:pPr marL="0" indent="0">
              <a:buNone/>
            </a:pPr>
            <a:r>
              <a:rPr lang="tr-TR" dirty="0" smtClean="0"/>
              <a:t> </a:t>
            </a:r>
            <a:r>
              <a:rPr lang="tr-TR" dirty="0"/>
              <a:t> İşletmeden memnun kalarak ayrılan konuklar işletmenin olumlu reklamını yapar.  İşletmenin daha canlı ve hareketli olmasını sağlar. </a:t>
            </a:r>
            <a:endParaRPr lang="tr-TR" dirty="0" smtClean="0"/>
          </a:p>
          <a:p>
            <a:pPr marL="0" indent="0">
              <a:buNone/>
            </a:pPr>
            <a:r>
              <a:rPr lang="tr-TR" dirty="0" smtClean="0"/>
              <a:t> </a:t>
            </a:r>
            <a:r>
              <a:rPr lang="tr-TR" dirty="0"/>
              <a:t>Turistlerin kalış süreleri uzatılarak önemli oranda gelir sağlanabilir. </a:t>
            </a:r>
            <a:endParaRPr lang="tr-TR" dirty="0" smtClean="0"/>
          </a:p>
          <a:p>
            <a:pPr marL="0" indent="0">
              <a:buNone/>
            </a:pPr>
            <a:r>
              <a:rPr lang="tr-TR" dirty="0" smtClean="0"/>
              <a:t> </a:t>
            </a:r>
            <a:r>
              <a:rPr lang="tr-TR" dirty="0"/>
              <a:t>Turistik ülke imajının yanında farklı, iyi firma imajı da yaratılmış olur. </a:t>
            </a:r>
            <a:endParaRPr lang="tr-TR" dirty="0" smtClean="0"/>
          </a:p>
          <a:p>
            <a:pPr marL="0" indent="0">
              <a:buNone/>
            </a:pPr>
            <a:r>
              <a:rPr lang="tr-TR" dirty="0" smtClean="0"/>
              <a:t> </a:t>
            </a:r>
            <a:r>
              <a:rPr lang="tr-TR" dirty="0"/>
              <a:t>Oda satışları ve yiyecek-içecek satışlarına ek olarak önemli oranda yan gelir sağlanır. </a:t>
            </a:r>
            <a:endParaRPr lang="tr-TR" dirty="0" smtClean="0"/>
          </a:p>
          <a:p>
            <a:pPr marL="0" indent="0">
              <a:buNone/>
            </a:pPr>
            <a:r>
              <a:rPr lang="tr-TR" dirty="0" smtClean="0"/>
              <a:t> </a:t>
            </a:r>
            <a:r>
              <a:rPr lang="tr-TR" dirty="0"/>
              <a:t>Re-</a:t>
            </a:r>
            <a:r>
              <a:rPr lang="tr-TR" dirty="0" err="1"/>
              <a:t>trip</a:t>
            </a:r>
            <a:r>
              <a:rPr lang="tr-TR" dirty="0"/>
              <a:t> (turisti tekrar geri getirme) sayesinde, yeni bir turist kazanma maliyeti düşürülmüş olur (</a:t>
            </a:r>
            <a:r>
              <a:rPr lang="tr-TR" dirty="0" err="1"/>
              <a:t>E.Erdem</a:t>
            </a:r>
            <a:r>
              <a:rPr lang="tr-TR" dirty="0"/>
              <a:t> ECE, Animasyon Notları, Ant., 1987.). </a:t>
            </a:r>
            <a:endParaRPr lang="tr-TR" dirty="0" smtClean="0"/>
          </a:p>
          <a:p>
            <a:pPr marL="0" indent="0">
              <a:buNone/>
            </a:pPr>
            <a:r>
              <a:rPr lang="tr-TR" dirty="0"/>
              <a:t> Tesisin herhangi bir alanda marka olmasını sağlar (Çocuk kulübü ile ilgili alanlar varsa çocuklu aileler için tercih sebebi olacaktır ya da tesisin spor alanları geniş ise spor aktivitelerinden hoşlanan konuklar için tercih sebebi olacaktır.). </a:t>
            </a:r>
          </a:p>
        </p:txBody>
      </p:sp>
    </p:spTree>
    <p:extLst>
      <p:ext uri="{BB962C8B-B14F-4D97-AF65-F5344CB8AC3E}">
        <p14:creationId xmlns:p14="http://schemas.microsoft.com/office/powerpoint/2010/main" val="39202019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85000" lnSpcReduction="20000"/>
          </a:bodyPr>
          <a:lstStyle/>
          <a:p>
            <a:pPr marL="0" indent="0">
              <a:buNone/>
            </a:pPr>
            <a:r>
              <a:rPr lang="tr-TR" u="sng" dirty="0" smtClean="0">
                <a:solidFill>
                  <a:srgbClr val="C00000"/>
                </a:solidFill>
              </a:rPr>
              <a:t>EĞİTİM </a:t>
            </a:r>
            <a:r>
              <a:rPr lang="tr-TR" u="sng" dirty="0">
                <a:solidFill>
                  <a:srgbClr val="C00000"/>
                </a:solidFill>
              </a:rPr>
              <a:t>AMAÇLI </a:t>
            </a:r>
            <a:r>
              <a:rPr lang="tr-TR" u="sng" dirty="0" smtClean="0">
                <a:solidFill>
                  <a:srgbClr val="C00000"/>
                </a:solidFill>
              </a:rPr>
              <a:t>FONKSİYONLAR</a:t>
            </a:r>
          </a:p>
          <a:p>
            <a:pPr marL="0" indent="0">
              <a:buNone/>
            </a:pPr>
            <a:r>
              <a:rPr lang="tr-TR" dirty="0" smtClean="0"/>
              <a:t>	Animasyon </a:t>
            </a:r>
            <a:r>
              <a:rPr lang="tr-TR" dirty="0"/>
              <a:t>faaliyetleri, turistlere hoş vakit geçirtirken, aynı zamanda da eğitici özelliğe sahip olmalıdır. Turistler hoşça vakit geçirirken, ülkenin kültürü ile de kaynaştırılmalıdır. Örneğin; Türk folkloru çeşitli gösteriler yapılarak öğretilebilir. Oyun içerisinde kullanılacak basit malzemeler, onlara yaptırılarak, katılımları sağlanır. Bu sayede folklorumuz yabancılara öğretilmiş olur</a:t>
            </a:r>
            <a:r>
              <a:rPr lang="tr-TR" dirty="0" smtClean="0"/>
              <a:t>.</a:t>
            </a:r>
          </a:p>
          <a:p>
            <a:pPr marL="0" indent="0">
              <a:buNone/>
            </a:pPr>
            <a:r>
              <a:rPr lang="tr-TR" u="sng" dirty="0" smtClean="0">
                <a:solidFill>
                  <a:srgbClr val="C00000"/>
                </a:solidFill>
              </a:rPr>
              <a:t>SPORTİF </a:t>
            </a:r>
            <a:r>
              <a:rPr lang="tr-TR" u="sng" dirty="0">
                <a:solidFill>
                  <a:srgbClr val="C00000"/>
                </a:solidFill>
              </a:rPr>
              <a:t>FONKSİYONLAR</a:t>
            </a:r>
          </a:p>
          <a:p>
            <a:pPr marL="0" indent="0">
              <a:buNone/>
            </a:pPr>
            <a:r>
              <a:rPr lang="tr-TR" dirty="0" smtClean="0"/>
              <a:t>	Geleneksel </a:t>
            </a:r>
            <a:r>
              <a:rPr lang="tr-TR" dirty="0"/>
              <a:t>Türk spor faaliyetleri ve günümüzde ilgi duyulan spor faaliyetleri olan; basketbol, futbol, yüzme, voleybol, kano vb. spor oyunlarına turistlerin katılmaları sağlanmalıdır. Sonuçta, bu faaliyetler seyredenlerinde hoşça vakit geçirmelerini sağlayacaktır.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4507428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lstStyle/>
          <a:p>
            <a:pPr marL="0" indent="0">
              <a:buNone/>
            </a:pPr>
            <a:r>
              <a:rPr lang="tr-TR" u="sng" dirty="0" smtClean="0">
                <a:solidFill>
                  <a:srgbClr val="C00000"/>
                </a:solidFill>
              </a:rPr>
              <a:t>KÜLTÜREL FONKSİYONLAR</a:t>
            </a:r>
          </a:p>
          <a:p>
            <a:pPr marL="0" indent="0">
              <a:buNone/>
            </a:pPr>
            <a:r>
              <a:rPr lang="tr-TR" dirty="0" smtClean="0"/>
              <a:t>	Animasyon</a:t>
            </a:r>
            <a:r>
              <a:rPr lang="tr-TR" dirty="0"/>
              <a:t>, halk kültürünün yayılmasını sağlar. </a:t>
            </a:r>
            <a:r>
              <a:rPr lang="tr-TR" dirty="0" err="1"/>
              <a:t>Sosyo</a:t>
            </a:r>
            <a:r>
              <a:rPr lang="tr-TR" dirty="0"/>
              <a:t>-kültürel animasyonlar; turistlere, eğlenme, dinlenme, ruhsal rahatlama, kültür arttırma, vb. nedenlerle çok cazip gelen ürünlerdir. </a:t>
            </a:r>
            <a:endParaRPr lang="tr-TR" dirty="0" smtClean="0"/>
          </a:p>
          <a:p>
            <a:pPr marL="0" indent="0">
              <a:buNone/>
            </a:pPr>
            <a:r>
              <a:rPr lang="tr-TR" dirty="0" err="1" smtClean="0"/>
              <a:t>Kaynak:megep.meb.gov.tr</a:t>
            </a:r>
            <a:r>
              <a:rPr lang="tr-TR" dirty="0" smtClean="0"/>
              <a:t>/</a:t>
            </a:r>
            <a:r>
              <a:rPr lang="tr-TR" dirty="0" err="1" smtClean="0"/>
              <a:t>mte_program_modul</a:t>
            </a:r>
            <a:r>
              <a:rPr lang="tr-TR" dirty="0" smtClean="0"/>
              <a:t>/</a:t>
            </a:r>
            <a:r>
              <a:rPr lang="tr-TR" dirty="0" err="1" smtClean="0"/>
              <a:t>moduller_pdf</a:t>
            </a:r>
            <a:r>
              <a:rPr lang="tr-TR" dirty="0" smtClean="0"/>
              <a:t>/Animasyona%20Hazırlık.pdf</a:t>
            </a:r>
            <a:endParaRPr lang="tr-TR" dirty="0"/>
          </a:p>
          <a:p>
            <a:pPr marL="0" indent="0">
              <a:buNone/>
            </a:pPr>
            <a:endParaRPr lang="tr-TR" dirty="0"/>
          </a:p>
        </p:txBody>
      </p:sp>
    </p:spTree>
    <p:extLst>
      <p:ext uri="{BB962C8B-B14F-4D97-AF65-F5344CB8AC3E}">
        <p14:creationId xmlns:p14="http://schemas.microsoft.com/office/powerpoint/2010/main" val="3054370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562074"/>
          </a:xfrm>
        </p:spPr>
        <p:txBody>
          <a:bodyPr>
            <a:normAutofit/>
          </a:bodyPr>
          <a:lstStyle/>
          <a:p>
            <a:pPr algn="l"/>
            <a:r>
              <a:rPr lang="tr-TR" sz="2400" b="1" u="sng" dirty="0">
                <a:solidFill>
                  <a:srgbClr val="C00000"/>
                </a:solidFill>
              </a:rPr>
              <a:t>İnsan Kaynakları Yönetimi</a:t>
            </a:r>
          </a:p>
        </p:txBody>
      </p:sp>
      <p:sp>
        <p:nvSpPr>
          <p:cNvPr id="3" name="İçerik Yer Tutucusu 2"/>
          <p:cNvSpPr>
            <a:spLocks noGrp="1"/>
          </p:cNvSpPr>
          <p:nvPr>
            <p:ph idx="1"/>
          </p:nvPr>
        </p:nvSpPr>
        <p:spPr>
          <a:xfrm>
            <a:off x="457200" y="836712"/>
            <a:ext cx="8229600" cy="5289451"/>
          </a:xfrm>
        </p:spPr>
        <p:txBody>
          <a:bodyPr>
            <a:normAutofit fontScale="62500" lnSpcReduction="20000"/>
          </a:bodyPr>
          <a:lstStyle/>
          <a:p>
            <a:pPr marL="0" indent="0">
              <a:buNone/>
            </a:pPr>
            <a:r>
              <a:rPr lang="tr-TR" dirty="0" smtClean="0"/>
              <a:t>	İnsan </a:t>
            </a:r>
            <a:r>
              <a:rPr lang="tr-TR" dirty="0"/>
              <a:t>kaynakları yönetimi, organizasyonun amaç ve hedeflerine ulaşmak için gereken faaliyetleri gerçekleştirecek yeterli sayıda nitelikli çalışanların organizasyona kazandırılması, eğitilmesi, değerlendirilmesi ve sürekliliğinin sağlanması süreci olarak ifade edilmektedir.</a:t>
            </a:r>
          </a:p>
          <a:p>
            <a:pPr marL="0" indent="0">
              <a:buNone/>
            </a:pPr>
            <a:endParaRPr lang="tr-TR" dirty="0" smtClean="0">
              <a:solidFill>
                <a:srgbClr val="C00000"/>
              </a:solidFill>
            </a:endParaRPr>
          </a:p>
          <a:p>
            <a:pPr marL="0" indent="0">
              <a:buNone/>
            </a:pPr>
            <a:r>
              <a:rPr lang="tr-TR" dirty="0" smtClean="0">
                <a:solidFill>
                  <a:srgbClr val="C00000"/>
                </a:solidFill>
              </a:rPr>
              <a:t>İnsan </a:t>
            </a:r>
            <a:r>
              <a:rPr lang="tr-TR" dirty="0">
                <a:solidFill>
                  <a:srgbClr val="C00000"/>
                </a:solidFill>
              </a:rPr>
              <a:t>kaynakları yönetiminin iki temel amacı vardır:</a:t>
            </a:r>
          </a:p>
          <a:p>
            <a:pPr marL="0" indent="0">
              <a:buNone/>
            </a:pPr>
            <a:r>
              <a:rPr lang="tr-TR" dirty="0" smtClean="0"/>
              <a:t>*Çalışanların </a:t>
            </a:r>
            <a:r>
              <a:rPr lang="tr-TR" dirty="0"/>
              <a:t>bilgi, beceri ve yeteneklerinin en iyi şekilde kullanılarak organizasyona en üst düzeyde katkıda bulunmasını sağlamak</a:t>
            </a:r>
          </a:p>
          <a:p>
            <a:pPr marL="0" indent="0">
              <a:buNone/>
            </a:pPr>
            <a:r>
              <a:rPr lang="tr-TR" dirty="0" smtClean="0"/>
              <a:t>*İş </a:t>
            </a:r>
            <a:r>
              <a:rPr lang="tr-TR" dirty="0"/>
              <a:t>yaşamı kalitesini yükseltmek</a:t>
            </a:r>
          </a:p>
          <a:p>
            <a:pPr marL="0" indent="0">
              <a:buNone/>
            </a:pPr>
            <a:r>
              <a:rPr lang="tr-TR" dirty="0" smtClean="0"/>
              <a:t>	Bir </a:t>
            </a:r>
            <a:r>
              <a:rPr lang="tr-TR" dirty="0"/>
              <a:t>organizasyonda, gerekli insanların ise alınması, is analizlerinin yapılarak görev tanımlarının belirlenmesi, çalışanların performanslarının değerlendirilerek bu performanslara ve yasal düzenlemelere göre ücretlerinin belirlenmesi görevini insan kaynakları departmanı üstlenir.</a:t>
            </a:r>
          </a:p>
          <a:p>
            <a:pPr marL="0" indent="0">
              <a:buNone/>
            </a:pPr>
            <a:r>
              <a:rPr lang="tr-TR" dirty="0" smtClean="0"/>
              <a:t>	</a:t>
            </a:r>
            <a:r>
              <a:rPr lang="tr-TR" dirty="0" err="1" smtClean="0"/>
              <a:t>Rekreasyonel</a:t>
            </a:r>
            <a:r>
              <a:rPr lang="tr-TR" dirty="0" smtClean="0"/>
              <a:t> </a:t>
            </a:r>
            <a:r>
              <a:rPr lang="tr-TR" dirty="0"/>
              <a:t>hizmet üreten tüm tesis ve organizasyonlarda diğer organizasyonlarda olduğu gibi insan kaynakları yönetiminin temelinde is gücü planlamasının yapılması yer alır. Bu sayede organizasyonlar kimlerin ne zaman ise alınacağını, kimlerin ne zaman hangi eğitimleri alacağını ve hangi performansların nasıl ödüllendirileceğini koordine eder.</a:t>
            </a:r>
          </a:p>
        </p:txBody>
      </p:sp>
    </p:spTree>
    <p:extLst>
      <p:ext uri="{BB962C8B-B14F-4D97-AF65-F5344CB8AC3E}">
        <p14:creationId xmlns:p14="http://schemas.microsoft.com/office/powerpoint/2010/main" val="190730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634082"/>
          </a:xfrm>
        </p:spPr>
        <p:txBody>
          <a:bodyPr>
            <a:normAutofit/>
          </a:bodyPr>
          <a:lstStyle/>
          <a:p>
            <a:pPr algn="l"/>
            <a:r>
              <a:rPr lang="tr-TR" sz="2400" b="1" u="sng" dirty="0" smtClean="0">
                <a:solidFill>
                  <a:srgbClr val="FF0000"/>
                </a:solidFill>
              </a:rPr>
              <a:t>Animasyon projelerinde başarı koşulları</a:t>
            </a:r>
            <a:endParaRPr lang="tr-TR" sz="2400" b="1" u="sng" dirty="0">
              <a:solidFill>
                <a:srgbClr val="FF0000"/>
              </a:solidFill>
            </a:endParaRPr>
          </a:p>
        </p:txBody>
      </p:sp>
      <p:sp>
        <p:nvSpPr>
          <p:cNvPr id="3" name="İçerik Yer Tutucusu 2"/>
          <p:cNvSpPr>
            <a:spLocks noGrp="1"/>
          </p:cNvSpPr>
          <p:nvPr>
            <p:ph idx="1"/>
          </p:nvPr>
        </p:nvSpPr>
        <p:spPr>
          <a:xfrm>
            <a:off x="457200" y="908720"/>
            <a:ext cx="8229600" cy="5217443"/>
          </a:xfrm>
        </p:spPr>
        <p:txBody>
          <a:bodyPr>
            <a:normAutofit fontScale="70000" lnSpcReduction="20000"/>
          </a:bodyPr>
          <a:lstStyle/>
          <a:p>
            <a:pPr marL="0" indent="0">
              <a:buNone/>
            </a:pPr>
            <a:r>
              <a:rPr lang="tr-TR" dirty="0" smtClean="0"/>
              <a:t>Turistik animasyon faaliyetlerinin düzenlenmesinin bağlı olduğu faktörler;</a:t>
            </a:r>
          </a:p>
          <a:p>
            <a:pPr marL="0" indent="0">
              <a:buNone/>
            </a:pPr>
            <a:r>
              <a:rPr lang="tr-TR" dirty="0" smtClean="0"/>
              <a:t>*Bölge ya da istasyonun özel olarak çekici olan yanları, kaynakları ve idari yapısı</a:t>
            </a:r>
          </a:p>
          <a:p>
            <a:pPr marL="0" indent="0">
              <a:buNone/>
            </a:pPr>
            <a:r>
              <a:rPr lang="tr-TR" dirty="0" smtClean="0"/>
              <a:t>*Projenin amaçlandığı ziyaretçilerin nitelikleri ve ihtiyaçları</a:t>
            </a:r>
          </a:p>
          <a:p>
            <a:pPr marL="0" indent="0">
              <a:buNone/>
            </a:pPr>
            <a:r>
              <a:rPr lang="tr-TR" u="sng" dirty="0" smtClean="0">
                <a:solidFill>
                  <a:srgbClr val="FF0000"/>
                </a:solidFill>
              </a:rPr>
              <a:t>Animasyon projelerinin başarı koşulları;</a:t>
            </a:r>
          </a:p>
          <a:p>
            <a:pPr marL="0" indent="0">
              <a:buNone/>
            </a:pPr>
            <a:r>
              <a:rPr lang="tr-TR" dirty="0" smtClean="0"/>
              <a:t>*Tatile gelenlerin ihtiyaç ve güdüleri hakkında bilgi sahibi olmak</a:t>
            </a:r>
          </a:p>
          <a:p>
            <a:pPr marL="0" indent="0">
              <a:buNone/>
            </a:pPr>
            <a:r>
              <a:rPr lang="tr-TR" dirty="0" smtClean="0"/>
              <a:t>*Animasyon faaliyetlerine katılımı etkileyen talebin </a:t>
            </a:r>
            <a:r>
              <a:rPr lang="tr-TR" dirty="0" err="1" smtClean="0"/>
              <a:t>sosyo</a:t>
            </a:r>
            <a:r>
              <a:rPr lang="tr-TR" dirty="0" smtClean="0"/>
              <a:t>-ekonomik analizini yapmak</a:t>
            </a:r>
          </a:p>
          <a:p>
            <a:pPr marL="0" indent="0">
              <a:buNone/>
            </a:pPr>
            <a:r>
              <a:rPr lang="tr-TR" dirty="0" smtClean="0"/>
              <a:t>*Yeni merkezlerin planlamasında ortaya çıkan animasyon problemlerine ve merkezin elindeki kozları gerçekçi olarak değerlendirmek ve kullanılmasını kolaylaştırmak</a:t>
            </a:r>
          </a:p>
          <a:p>
            <a:pPr marL="0" indent="0">
              <a:buNone/>
            </a:pPr>
            <a:r>
              <a:rPr lang="tr-TR" dirty="0" smtClean="0"/>
              <a:t>*Merkezi çekicilik unsurlarının hizmet ve kaynakları noktasında araştırmasını yapmak</a:t>
            </a:r>
          </a:p>
          <a:p>
            <a:pPr marL="0" indent="0">
              <a:buNone/>
            </a:pPr>
            <a:r>
              <a:rPr lang="tr-TR" dirty="0" smtClean="0"/>
              <a:t>*Ortaya çıkacak sorunların  mevcut kaynaklarla çözümleme imkanlarını araştırmak</a:t>
            </a:r>
            <a:endParaRPr lang="tr-TR" dirty="0"/>
          </a:p>
        </p:txBody>
      </p:sp>
    </p:spTree>
    <p:extLst>
      <p:ext uri="{BB962C8B-B14F-4D97-AF65-F5344CB8AC3E}">
        <p14:creationId xmlns:p14="http://schemas.microsoft.com/office/powerpoint/2010/main" val="932734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fontScale="62500" lnSpcReduction="20000"/>
          </a:bodyPr>
          <a:lstStyle/>
          <a:p>
            <a:pPr marL="0" indent="0">
              <a:buNone/>
            </a:pPr>
            <a:r>
              <a:rPr lang="tr-TR" u="sng" dirty="0" smtClean="0">
                <a:solidFill>
                  <a:srgbClr val="FF0000"/>
                </a:solidFill>
              </a:rPr>
              <a:t>Animasyon projesinin başarılı olması için yapılacak çalışmaların koordine edilmesi ;</a:t>
            </a:r>
          </a:p>
          <a:p>
            <a:pPr marL="0" indent="0">
              <a:buNone/>
            </a:pPr>
            <a:r>
              <a:rPr lang="tr-TR" b="1" u="sng" dirty="0" smtClean="0"/>
              <a:t>1-Tüketici ihtiyaçları ve güdüleme</a:t>
            </a:r>
          </a:p>
          <a:p>
            <a:pPr marL="0" indent="0">
              <a:buNone/>
            </a:pPr>
            <a:r>
              <a:rPr lang="tr-TR" dirty="0" smtClean="0"/>
              <a:t>Ortak güdüler;</a:t>
            </a:r>
          </a:p>
          <a:p>
            <a:pPr marL="0" indent="0">
              <a:buNone/>
            </a:pPr>
            <a:r>
              <a:rPr lang="tr-TR" dirty="0" smtClean="0"/>
              <a:t>*Kaçış veya başka çevrede bulunma arzusu</a:t>
            </a:r>
          </a:p>
          <a:p>
            <a:pPr marL="0" indent="0">
              <a:buNone/>
            </a:pPr>
            <a:r>
              <a:rPr lang="tr-TR" dirty="0" smtClean="0"/>
              <a:t>*Dinlenme ve rahatlama beklentisi</a:t>
            </a:r>
          </a:p>
          <a:p>
            <a:pPr marL="0" indent="0">
              <a:buNone/>
            </a:pPr>
            <a:r>
              <a:rPr lang="tr-TR" dirty="0" smtClean="0"/>
              <a:t>*Hoşa gidecek bir ortam arayışı</a:t>
            </a:r>
          </a:p>
          <a:p>
            <a:pPr marL="0" indent="0">
              <a:buNone/>
            </a:pPr>
            <a:r>
              <a:rPr lang="tr-TR" dirty="0" smtClean="0"/>
              <a:t>*İnsan ilişkileri</a:t>
            </a:r>
          </a:p>
          <a:p>
            <a:pPr marL="0" indent="0">
              <a:buNone/>
            </a:pPr>
            <a:r>
              <a:rPr lang="tr-TR" dirty="0" smtClean="0"/>
              <a:t>*Bazı faaliyetlere katılma yoluyla ifade ve yaratma ihtiyacı</a:t>
            </a:r>
          </a:p>
          <a:p>
            <a:pPr marL="0" indent="0">
              <a:buNone/>
            </a:pPr>
            <a:r>
              <a:rPr lang="tr-TR" dirty="0" smtClean="0"/>
              <a:t>*Bazı kültürel isteklere bağlı olarak dış dünyaya karşı duyulan merak ve keşif anlayışı</a:t>
            </a:r>
          </a:p>
          <a:p>
            <a:pPr marL="0" indent="0">
              <a:buNone/>
            </a:pPr>
            <a:r>
              <a:rPr lang="tr-TR" dirty="0" smtClean="0"/>
              <a:t>*Hissedilen şeylerden alınan zevk</a:t>
            </a:r>
          </a:p>
          <a:p>
            <a:pPr marL="0" indent="0">
              <a:buNone/>
            </a:pPr>
            <a:r>
              <a:rPr lang="tr-TR" dirty="0" smtClean="0"/>
              <a:t>*Eğlenme ihtiyacı</a:t>
            </a:r>
          </a:p>
          <a:p>
            <a:pPr marL="0" indent="0">
              <a:buNone/>
            </a:pPr>
            <a:r>
              <a:rPr lang="tr-TR" u="sng" dirty="0" smtClean="0">
                <a:solidFill>
                  <a:srgbClr val="FF0000"/>
                </a:solidFill>
              </a:rPr>
              <a:t>İhtiyaçlara uygun metot seçimi;</a:t>
            </a:r>
          </a:p>
          <a:p>
            <a:pPr marL="0" indent="0">
              <a:buNone/>
            </a:pPr>
            <a:r>
              <a:rPr lang="tr-TR" dirty="0" smtClean="0"/>
              <a:t>*Projenin niteliği ve büyüklüğü</a:t>
            </a:r>
          </a:p>
          <a:p>
            <a:pPr marL="0" indent="0">
              <a:buNone/>
            </a:pPr>
            <a:r>
              <a:rPr lang="tr-TR" dirty="0" smtClean="0"/>
              <a:t>*Yapılması istenilen şeylerin yöneldiği hedefler</a:t>
            </a:r>
          </a:p>
          <a:p>
            <a:pPr marL="0" indent="0">
              <a:buNone/>
            </a:pPr>
            <a:r>
              <a:rPr lang="tr-TR" dirty="0" smtClean="0"/>
              <a:t>*Gelişimin özel olarak hedeflendiği müşteri kitlesinin temel özellikleri</a:t>
            </a:r>
          </a:p>
          <a:p>
            <a:pPr marL="0" indent="0">
              <a:buNone/>
            </a:pPr>
            <a:r>
              <a:rPr lang="tr-TR" dirty="0" smtClean="0"/>
              <a:t>*Eldeki kaynaklar ve araçlar</a:t>
            </a:r>
          </a:p>
          <a:p>
            <a:pPr marL="0" indent="0">
              <a:buNone/>
            </a:pPr>
            <a:endParaRPr lang="tr-TR" dirty="0"/>
          </a:p>
        </p:txBody>
      </p:sp>
    </p:spTree>
    <p:extLst>
      <p:ext uri="{BB962C8B-B14F-4D97-AF65-F5344CB8AC3E}">
        <p14:creationId xmlns:p14="http://schemas.microsoft.com/office/powerpoint/2010/main" val="17602829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fontScale="70000" lnSpcReduction="20000"/>
          </a:bodyPr>
          <a:lstStyle/>
          <a:p>
            <a:pPr marL="0" indent="0">
              <a:buNone/>
            </a:pPr>
            <a:r>
              <a:rPr lang="tr-TR" b="1" u="sng" dirty="0" smtClean="0"/>
              <a:t>2-Pazarın </a:t>
            </a:r>
            <a:r>
              <a:rPr lang="tr-TR" b="1" u="sng" dirty="0" err="1" smtClean="0"/>
              <a:t>sosyo</a:t>
            </a:r>
            <a:r>
              <a:rPr lang="tr-TR" b="1" u="sng" dirty="0" smtClean="0"/>
              <a:t>-ekonomik özellikleri</a:t>
            </a:r>
          </a:p>
          <a:p>
            <a:pPr marL="0" indent="0">
              <a:buNone/>
            </a:pPr>
            <a:r>
              <a:rPr lang="tr-TR" dirty="0" smtClean="0">
                <a:solidFill>
                  <a:srgbClr val="C00000"/>
                </a:solidFill>
              </a:rPr>
              <a:t>Animasyon sürecine katılımı etkileyen faktörler;</a:t>
            </a:r>
          </a:p>
          <a:p>
            <a:pPr marL="0" indent="0">
              <a:buNone/>
            </a:pPr>
            <a:r>
              <a:rPr lang="tr-TR" dirty="0" smtClean="0"/>
              <a:t>*Ziyaretçilerin coğrafi kökenleri ve söz konusu merkez ya da bölgeye uzaklıkları</a:t>
            </a:r>
          </a:p>
          <a:p>
            <a:pPr marL="0" indent="0">
              <a:buNone/>
            </a:pPr>
            <a:r>
              <a:rPr lang="tr-TR" dirty="0" smtClean="0"/>
              <a:t>*Ziyaretçilerin konuştukları diller</a:t>
            </a:r>
          </a:p>
          <a:p>
            <a:pPr marL="0" indent="0">
              <a:buNone/>
            </a:pPr>
            <a:r>
              <a:rPr lang="tr-TR" dirty="0" smtClean="0"/>
              <a:t>*Dinlenme merkezine gitmek için kullanılan araçlar</a:t>
            </a:r>
          </a:p>
          <a:p>
            <a:pPr marL="0" indent="0">
              <a:buNone/>
            </a:pPr>
            <a:r>
              <a:rPr lang="tr-TR" dirty="0" smtClean="0"/>
              <a:t>*Seçilen gezi biçimleri, bireysel, aile vb.</a:t>
            </a:r>
          </a:p>
          <a:p>
            <a:pPr marL="0" indent="0">
              <a:buNone/>
            </a:pPr>
            <a:r>
              <a:rPr lang="tr-TR" dirty="0" smtClean="0"/>
              <a:t>*Ziyaretçilerin gelirleri ve harcamaları</a:t>
            </a:r>
          </a:p>
          <a:p>
            <a:pPr marL="0" indent="0">
              <a:buNone/>
            </a:pPr>
            <a:r>
              <a:rPr lang="tr-TR" dirty="0" smtClean="0"/>
              <a:t>*Ziyaretçilerin yaşları ve cinsiyetleri</a:t>
            </a:r>
          </a:p>
          <a:p>
            <a:pPr marL="0" indent="0">
              <a:buNone/>
            </a:pPr>
            <a:r>
              <a:rPr lang="tr-TR" dirty="0" smtClean="0"/>
              <a:t>*Ziyaretçilerin tatil ya da izin süreleri, gezide bulundukları ortalama süreler</a:t>
            </a:r>
          </a:p>
          <a:p>
            <a:pPr marL="0" indent="0">
              <a:buNone/>
            </a:pPr>
            <a:r>
              <a:rPr lang="tr-TR" dirty="0" smtClean="0"/>
              <a:t>*Ziyaretçilerin eğitim düzeyleri</a:t>
            </a:r>
          </a:p>
          <a:p>
            <a:pPr marL="0" indent="0">
              <a:buNone/>
            </a:pPr>
            <a:r>
              <a:rPr lang="tr-TR" dirty="0" smtClean="0"/>
              <a:t>Rakiplerin;</a:t>
            </a:r>
          </a:p>
          <a:p>
            <a:pPr marL="0" indent="0">
              <a:buNone/>
            </a:pPr>
            <a:r>
              <a:rPr lang="tr-TR" dirty="0" smtClean="0"/>
              <a:t>*Animasyon tesis ve faaliyetlerinin büyüklükleri ve özellikleri</a:t>
            </a:r>
          </a:p>
          <a:p>
            <a:pPr marL="0" indent="0">
              <a:buNone/>
            </a:pPr>
            <a:r>
              <a:rPr lang="tr-TR" dirty="0" smtClean="0"/>
              <a:t>*Uygulanan fiyat tarifeleri</a:t>
            </a:r>
          </a:p>
          <a:p>
            <a:pPr marL="0" indent="0">
              <a:buNone/>
            </a:pPr>
            <a:r>
              <a:rPr lang="tr-TR" dirty="0" smtClean="0"/>
              <a:t>*Faaliyete katılım oranı</a:t>
            </a:r>
          </a:p>
          <a:p>
            <a:pPr marL="0" indent="0">
              <a:buNone/>
            </a:pPr>
            <a:r>
              <a:rPr lang="tr-TR" dirty="0" smtClean="0"/>
              <a:t>*İşletmenin verimliliği gibi konularda incelenmelidir.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5671477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70000" lnSpcReduction="20000"/>
          </a:bodyPr>
          <a:lstStyle/>
          <a:p>
            <a:pPr marL="0" indent="0">
              <a:buNone/>
            </a:pPr>
            <a:r>
              <a:rPr lang="tr-TR" b="1" u="sng" dirty="0" smtClean="0"/>
              <a:t>3-Animasyon planlamada sistematik yaklaşım</a:t>
            </a:r>
          </a:p>
          <a:p>
            <a:pPr marL="0" indent="0">
              <a:buNone/>
            </a:pPr>
            <a:r>
              <a:rPr lang="tr-TR" dirty="0" smtClean="0"/>
              <a:t>	Animasyon turistik işletmelerde müşterilerin sıkıntılarını gidermek ,onların boşluğunu doldurmak ve işletmenin faaliyetlerini devam ettirebilmesi için bir organizasyon faaliyeti olarak düşünülmek zorundadır.</a:t>
            </a:r>
          </a:p>
          <a:p>
            <a:pPr marL="0" indent="0">
              <a:buNone/>
            </a:pPr>
            <a:r>
              <a:rPr lang="tr-TR" b="1" u="sng" dirty="0" smtClean="0"/>
              <a:t>4-Mevcut kaynakların analizi</a:t>
            </a:r>
          </a:p>
          <a:p>
            <a:pPr marL="0" indent="0">
              <a:buNone/>
            </a:pPr>
            <a:r>
              <a:rPr lang="tr-TR" dirty="0" smtClean="0"/>
              <a:t>Bir merkezin veya animasyonun gelişimi üzerine etki eden unsurlar;</a:t>
            </a:r>
          </a:p>
          <a:p>
            <a:pPr marL="0" indent="0">
              <a:buNone/>
            </a:pPr>
            <a:r>
              <a:rPr lang="tr-TR" dirty="0" smtClean="0"/>
              <a:t>*Destinasyonun doğal çekicilikleri</a:t>
            </a:r>
          </a:p>
          <a:p>
            <a:pPr marL="0" indent="0">
              <a:buNone/>
            </a:pPr>
            <a:r>
              <a:rPr lang="tr-TR" dirty="0" smtClean="0"/>
              <a:t>*Kültürel nitelikli çekicilikler</a:t>
            </a:r>
          </a:p>
          <a:p>
            <a:pPr marL="0" indent="0">
              <a:buNone/>
            </a:pPr>
            <a:r>
              <a:rPr lang="tr-TR" dirty="0" smtClean="0"/>
              <a:t>*Teknik kaynaklar</a:t>
            </a:r>
          </a:p>
          <a:p>
            <a:pPr marL="0" indent="0">
              <a:buNone/>
            </a:pPr>
            <a:r>
              <a:rPr lang="tr-TR" dirty="0" smtClean="0"/>
              <a:t>*Bölgesel ya da yerel planda şimdiki halde mevcut olan ya da gerçekleştirilebilecek olan eğlence hizmetleri</a:t>
            </a:r>
          </a:p>
          <a:p>
            <a:pPr marL="0" indent="0">
              <a:buNone/>
            </a:pPr>
            <a:r>
              <a:rPr lang="tr-TR" dirty="0" smtClean="0"/>
              <a:t>*Çeşitli tesis ve hizmetler</a:t>
            </a:r>
          </a:p>
          <a:p>
            <a:pPr marL="0" indent="0">
              <a:buNone/>
            </a:pPr>
            <a:r>
              <a:rPr lang="tr-TR" dirty="0" smtClean="0"/>
              <a:t>*Yerel halk ve elde bulunan işgücü</a:t>
            </a:r>
          </a:p>
          <a:p>
            <a:pPr marL="0" indent="0">
              <a:buNone/>
            </a:pPr>
            <a:r>
              <a:rPr lang="tr-TR" dirty="0" smtClean="0"/>
              <a:t>*Mali kaynaklar</a:t>
            </a:r>
          </a:p>
          <a:p>
            <a:pPr marL="0" indent="0">
              <a:buNone/>
            </a:pPr>
            <a:r>
              <a:rPr lang="tr-TR" b="1" u="sng" dirty="0" smtClean="0"/>
              <a:t>5-Animasyonun bir planlama çerçevesinde yapılması</a:t>
            </a:r>
            <a:endParaRPr lang="tr-TR" b="1" u="sng" dirty="0"/>
          </a:p>
        </p:txBody>
      </p:sp>
    </p:spTree>
    <p:extLst>
      <p:ext uri="{BB962C8B-B14F-4D97-AF65-F5344CB8AC3E}">
        <p14:creationId xmlns:p14="http://schemas.microsoft.com/office/powerpoint/2010/main" val="19811814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634082"/>
          </a:xfrm>
        </p:spPr>
        <p:txBody>
          <a:bodyPr>
            <a:normAutofit/>
          </a:bodyPr>
          <a:lstStyle/>
          <a:p>
            <a:pPr algn="l"/>
            <a:r>
              <a:rPr lang="tr-TR" sz="2400" b="1" u="sng" dirty="0" smtClean="0">
                <a:solidFill>
                  <a:srgbClr val="C00000"/>
                </a:solidFill>
              </a:rPr>
              <a:t>Turistik animasyonun rolü ve turistlerin ilgileri</a:t>
            </a:r>
            <a:endParaRPr lang="tr-TR" sz="2400" b="1" u="sng" dirty="0">
              <a:solidFill>
                <a:srgbClr val="C00000"/>
              </a:solidFill>
            </a:endParaRPr>
          </a:p>
        </p:txBody>
      </p:sp>
      <p:sp>
        <p:nvSpPr>
          <p:cNvPr id="3" name="İçerik Yer Tutucusu 2"/>
          <p:cNvSpPr>
            <a:spLocks noGrp="1"/>
          </p:cNvSpPr>
          <p:nvPr>
            <p:ph idx="1"/>
          </p:nvPr>
        </p:nvSpPr>
        <p:spPr>
          <a:xfrm>
            <a:off x="457200" y="908720"/>
            <a:ext cx="8229600" cy="5217443"/>
          </a:xfrm>
        </p:spPr>
        <p:txBody>
          <a:bodyPr>
            <a:normAutofit fontScale="85000" lnSpcReduction="20000"/>
          </a:bodyPr>
          <a:lstStyle/>
          <a:p>
            <a:pPr marL="0" indent="0">
              <a:buNone/>
            </a:pPr>
            <a:r>
              <a:rPr lang="tr-TR" dirty="0" smtClean="0">
                <a:solidFill>
                  <a:srgbClr val="C00000"/>
                </a:solidFill>
              </a:rPr>
              <a:t>1-Turistik animasyonun rolü;</a:t>
            </a:r>
          </a:p>
          <a:p>
            <a:pPr marL="0" indent="0">
              <a:buNone/>
            </a:pPr>
            <a:r>
              <a:rPr lang="tr-TR" dirty="0" smtClean="0"/>
              <a:t>*Kişiler arasında sosyal iletişimi geliştirir</a:t>
            </a:r>
          </a:p>
          <a:p>
            <a:pPr marL="0" indent="0">
              <a:buNone/>
            </a:pPr>
            <a:r>
              <a:rPr lang="tr-TR" dirty="0" smtClean="0"/>
              <a:t>*Kişiler arasında samimiyeti artırır</a:t>
            </a:r>
          </a:p>
          <a:p>
            <a:pPr marL="0" indent="0">
              <a:buNone/>
            </a:pPr>
            <a:r>
              <a:rPr lang="tr-TR" dirty="0" smtClean="0"/>
              <a:t>*Kişilerin boş zamanlarını değerlendirir ve doldurur</a:t>
            </a:r>
          </a:p>
          <a:p>
            <a:pPr marL="0" indent="0">
              <a:buNone/>
            </a:pPr>
            <a:r>
              <a:rPr lang="tr-TR" u="sng" dirty="0" smtClean="0">
                <a:solidFill>
                  <a:srgbClr val="C00000"/>
                </a:solidFill>
              </a:rPr>
              <a:t>Animasyonun rolünü ve etkinliğini ölçmek için bakılması gereken başlıklar;</a:t>
            </a:r>
          </a:p>
          <a:p>
            <a:pPr marL="0" indent="0">
              <a:buNone/>
            </a:pPr>
            <a:r>
              <a:rPr lang="tr-TR" dirty="0" smtClean="0"/>
              <a:t>*Animasyon faaliyetinin içeriği</a:t>
            </a:r>
          </a:p>
          <a:p>
            <a:pPr marL="0" indent="0">
              <a:buNone/>
            </a:pPr>
            <a:r>
              <a:rPr lang="tr-TR" dirty="0" smtClean="0"/>
              <a:t>*Kullanılan metot ve teknikler</a:t>
            </a:r>
          </a:p>
          <a:p>
            <a:pPr marL="0" indent="0">
              <a:buNone/>
            </a:pPr>
            <a:r>
              <a:rPr lang="tr-TR" dirty="0" smtClean="0"/>
              <a:t>*Animatörlerin özellikleri ve formasyonları</a:t>
            </a:r>
          </a:p>
          <a:p>
            <a:pPr marL="0" indent="0">
              <a:buNone/>
            </a:pPr>
            <a:r>
              <a:rPr lang="tr-TR" dirty="0" smtClean="0"/>
              <a:t>*Animasyonda kullanılan araç ve ekipmanlar</a:t>
            </a:r>
          </a:p>
          <a:p>
            <a:pPr marL="0" indent="0">
              <a:buNone/>
            </a:pPr>
            <a:r>
              <a:rPr lang="tr-TR" dirty="0" smtClean="0"/>
              <a:t>*Animasyonun maliyeti</a:t>
            </a:r>
          </a:p>
          <a:p>
            <a:pPr marL="0" indent="0">
              <a:buNone/>
            </a:pPr>
            <a:r>
              <a:rPr lang="tr-TR" dirty="0" smtClean="0"/>
              <a:t>*Animasyonun değerlendirilmesi</a:t>
            </a:r>
          </a:p>
          <a:p>
            <a:pPr marL="0" indent="0">
              <a:buNone/>
            </a:pPr>
            <a:endParaRPr lang="tr-TR" dirty="0"/>
          </a:p>
        </p:txBody>
      </p:sp>
    </p:spTree>
    <p:extLst>
      <p:ext uri="{BB962C8B-B14F-4D97-AF65-F5344CB8AC3E}">
        <p14:creationId xmlns:p14="http://schemas.microsoft.com/office/powerpoint/2010/main" val="24709947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77500" lnSpcReduction="20000"/>
          </a:bodyPr>
          <a:lstStyle/>
          <a:p>
            <a:pPr marL="0" indent="0">
              <a:buNone/>
            </a:pPr>
            <a:r>
              <a:rPr lang="tr-TR" dirty="0" smtClean="0"/>
              <a:t>2-Turistlerin ilgileri</a:t>
            </a:r>
          </a:p>
          <a:p>
            <a:pPr marL="0" indent="0">
              <a:buNone/>
            </a:pPr>
            <a:r>
              <a:rPr lang="tr-TR" u="sng" dirty="0" smtClean="0">
                <a:solidFill>
                  <a:srgbClr val="C00000"/>
                </a:solidFill>
              </a:rPr>
              <a:t>Turistlerin ilgileri;</a:t>
            </a:r>
          </a:p>
          <a:p>
            <a:pPr marL="0" indent="0">
              <a:buNone/>
            </a:pPr>
            <a:r>
              <a:rPr lang="tr-TR" dirty="0" smtClean="0"/>
              <a:t>*Sanata olan ilgileri</a:t>
            </a:r>
          </a:p>
          <a:p>
            <a:pPr marL="0" indent="0">
              <a:buNone/>
            </a:pPr>
            <a:r>
              <a:rPr lang="tr-TR" dirty="0" smtClean="0"/>
              <a:t>*Sosyalleşmeye olan ilgileri</a:t>
            </a:r>
          </a:p>
          <a:p>
            <a:pPr marL="0" indent="0">
              <a:buNone/>
            </a:pPr>
            <a:r>
              <a:rPr lang="tr-TR" dirty="0" smtClean="0"/>
              <a:t>*Fiziksel faaliyetlere olan ilgileri, spor, avcılık ,gezinti </a:t>
            </a:r>
            <a:r>
              <a:rPr lang="tr-TR" dirty="0" err="1" smtClean="0"/>
              <a:t>vb</a:t>
            </a:r>
            <a:endParaRPr lang="tr-TR" dirty="0" smtClean="0"/>
          </a:p>
          <a:p>
            <a:pPr marL="0" indent="0">
              <a:buNone/>
            </a:pPr>
            <a:r>
              <a:rPr lang="tr-TR" dirty="0" smtClean="0"/>
              <a:t>*Uygulamaya olan ilgileri ,turistik hediye, el sanatları, bahçıvanlık vb.</a:t>
            </a:r>
          </a:p>
          <a:p>
            <a:pPr marL="0" indent="0">
              <a:buNone/>
            </a:pPr>
            <a:r>
              <a:rPr lang="tr-TR" dirty="0" smtClean="0"/>
              <a:t>*Kültürel faaliyetlere olan ilgileri, araştırma, gazete, kitap vb.</a:t>
            </a:r>
          </a:p>
          <a:p>
            <a:pPr marL="0" indent="0">
              <a:buNone/>
            </a:pPr>
            <a:r>
              <a:rPr lang="tr-TR" u="sng" dirty="0" smtClean="0">
                <a:solidFill>
                  <a:srgbClr val="C00000"/>
                </a:solidFill>
              </a:rPr>
              <a:t>Animasyonun fonksiyonları;</a:t>
            </a:r>
          </a:p>
          <a:p>
            <a:pPr marL="0" indent="0">
              <a:buNone/>
            </a:pPr>
            <a:r>
              <a:rPr lang="tr-TR" dirty="0" smtClean="0"/>
              <a:t>*Sosyal fonksiyonu</a:t>
            </a:r>
          </a:p>
          <a:p>
            <a:pPr marL="0" indent="0">
              <a:buNone/>
            </a:pPr>
            <a:r>
              <a:rPr lang="tr-TR" dirty="0" smtClean="0"/>
              <a:t>*Boş zaman fonksiyonu</a:t>
            </a:r>
          </a:p>
          <a:p>
            <a:pPr marL="0" indent="0">
              <a:buNone/>
            </a:pPr>
            <a:r>
              <a:rPr lang="tr-TR" dirty="0" smtClean="0"/>
              <a:t>*Eğitim fonksiyonu</a:t>
            </a:r>
          </a:p>
          <a:p>
            <a:pPr marL="0" indent="0">
              <a:buNone/>
            </a:pPr>
            <a:r>
              <a:rPr lang="tr-TR" dirty="0" smtClean="0"/>
              <a:t>*Sportif fonksiyonu</a:t>
            </a:r>
          </a:p>
          <a:p>
            <a:pPr marL="0" indent="0">
              <a:buNone/>
            </a:pPr>
            <a:r>
              <a:rPr lang="tr-TR" dirty="0" smtClean="0"/>
              <a:t>*Kültürel fonksiyonu</a:t>
            </a:r>
          </a:p>
          <a:p>
            <a:pPr marL="0" indent="0">
              <a:buNone/>
            </a:pPr>
            <a:endParaRPr lang="tr-TR" dirty="0"/>
          </a:p>
        </p:txBody>
      </p:sp>
    </p:spTree>
    <p:extLst>
      <p:ext uri="{BB962C8B-B14F-4D97-AF65-F5344CB8AC3E}">
        <p14:creationId xmlns:p14="http://schemas.microsoft.com/office/powerpoint/2010/main" val="7999322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lnSpcReduction="10000"/>
          </a:bodyPr>
          <a:lstStyle/>
          <a:p>
            <a:pPr marL="0" indent="0">
              <a:buNone/>
            </a:pPr>
            <a:r>
              <a:rPr lang="tr-TR" dirty="0" smtClean="0"/>
              <a:t>-Turistik </a:t>
            </a:r>
            <a:r>
              <a:rPr lang="tr-TR" dirty="0"/>
              <a:t>işletmelerde animasyon geliştirme politikası ve </a:t>
            </a:r>
            <a:r>
              <a:rPr lang="tr-TR" dirty="0" smtClean="0"/>
              <a:t>planlanması</a:t>
            </a:r>
          </a:p>
          <a:p>
            <a:pPr marL="0" indent="0">
              <a:buNone/>
            </a:pPr>
            <a:r>
              <a:rPr lang="tr-TR" dirty="0" smtClean="0"/>
              <a:t>-Turistlere yönelik animasyonlar ve yerel çevre ilişkisi</a:t>
            </a:r>
          </a:p>
          <a:p>
            <a:pPr marL="0" indent="0">
              <a:buNone/>
            </a:pPr>
            <a:r>
              <a:rPr lang="tr-TR" b="1" u="sng" dirty="0" smtClean="0">
                <a:solidFill>
                  <a:srgbClr val="C00000"/>
                </a:solidFill>
              </a:rPr>
              <a:t>-Turistik animasyonların geliştirilmesi</a:t>
            </a:r>
          </a:p>
          <a:p>
            <a:pPr marL="0" indent="0">
              <a:buNone/>
            </a:pPr>
            <a:r>
              <a:rPr lang="tr-TR" dirty="0" smtClean="0">
                <a:solidFill>
                  <a:srgbClr val="C00000"/>
                </a:solidFill>
              </a:rPr>
              <a:t>Turistik animasyonların geliştirilmesini;</a:t>
            </a:r>
          </a:p>
          <a:p>
            <a:pPr marL="0" indent="0">
              <a:buNone/>
            </a:pPr>
            <a:r>
              <a:rPr lang="tr-TR" dirty="0" smtClean="0"/>
              <a:t>1-Turistik ürünün geliştirilmesi</a:t>
            </a:r>
          </a:p>
          <a:p>
            <a:pPr marL="0" indent="0">
              <a:buNone/>
            </a:pPr>
            <a:r>
              <a:rPr lang="tr-TR" dirty="0" smtClean="0"/>
              <a:t>2-Animasyon fonksiyonlarının geliştirilmesi</a:t>
            </a:r>
          </a:p>
          <a:p>
            <a:pPr marL="0" indent="0">
              <a:buNone/>
            </a:pPr>
            <a:r>
              <a:rPr lang="tr-TR" dirty="0" smtClean="0"/>
              <a:t>3-Animatörlerin seçimi</a:t>
            </a:r>
          </a:p>
          <a:p>
            <a:pPr marL="0" indent="0">
              <a:buNone/>
            </a:pPr>
            <a:r>
              <a:rPr lang="tr-TR" dirty="0" smtClean="0"/>
              <a:t>4-Animatörlüğün meslek olarak benimsenmesi etkilemektedir.</a:t>
            </a:r>
          </a:p>
          <a:p>
            <a:pPr marL="0" indent="0">
              <a:buNone/>
            </a:pPr>
            <a:endParaRPr lang="tr-TR" dirty="0" smtClean="0">
              <a:solidFill>
                <a:srgbClr val="C00000"/>
              </a:solidFill>
            </a:endParaRPr>
          </a:p>
          <a:p>
            <a:pPr marL="0" indent="0">
              <a:buNone/>
            </a:pPr>
            <a:endParaRPr lang="tr-TR" dirty="0"/>
          </a:p>
        </p:txBody>
      </p:sp>
    </p:spTree>
    <p:extLst>
      <p:ext uri="{BB962C8B-B14F-4D97-AF65-F5344CB8AC3E}">
        <p14:creationId xmlns:p14="http://schemas.microsoft.com/office/powerpoint/2010/main" val="12873787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55000" lnSpcReduction="20000"/>
          </a:bodyPr>
          <a:lstStyle/>
          <a:p>
            <a:pPr marL="0" indent="0">
              <a:buNone/>
            </a:pPr>
            <a:r>
              <a:rPr lang="tr-TR" u="sng" dirty="0" smtClean="0">
                <a:solidFill>
                  <a:srgbClr val="C00000"/>
                </a:solidFill>
              </a:rPr>
              <a:t>ANİMASYON </a:t>
            </a:r>
            <a:r>
              <a:rPr lang="tr-TR" u="sng" dirty="0">
                <a:solidFill>
                  <a:srgbClr val="C00000"/>
                </a:solidFill>
              </a:rPr>
              <a:t>HİZMETLERİ ORGANİZASYONU </a:t>
            </a:r>
            <a:endParaRPr lang="tr-TR" u="sng" dirty="0" smtClean="0">
              <a:solidFill>
                <a:srgbClr val="C00000"/>
              </a:solidFill>
            </a:endParaRPr>
          </a:p>
          <a:p>
            <a:pPr marL="0" indent="0" algn="ctr">
              <a:buNone/>
            </a:pPr>
            <a:r>
              <a:rPr lang="tr-TR" dirty="0">
                <a:solidFill>
                  <a:srgbClr val="C00000"/>
                </a:solidFill>
              </a:rPr>
              <a:t>	</a:t>
            </a:r>
            <a:r>
              <a:rPr lang="tr-TR" dirty="0" smtClean="0">
                <a:solidFill>
                  <a:srgbClr val="C00000"/>
                </a:solidFill>
              </a:rPr>
              <a:t>Organizasyon </a:t>
            </a:r>
            <a:r>
              <a:rPr lang="tr-TR" dirty="0">
                <a:solidFill>
                  <a:srgbClr val="C00000"/>
                </a:solidFill>
              </a:rPr>
              <a:t>Şemasında Bulunan </a:t>
            </a:r>
            <a:r>
              <a:rPr lang="tr-TR" dirty="0" smtClean="0">
                <a:solidFill>
                  <a:srgbClr val="C00000"/>
                </a:solidFill>
              </a:rPr>
              <a:t>Personel</a:t>
            </a:r>
          </a:p>
          <a:p>
            <a:pPr marL="0" indent="0">
              <a:buNone/>
            </a:pPr>
            <a:r>
              <a:rPr lang="tr-TR" dirty="0" smtClean="0"/>
              <a:t>	Konaklama </a:t>
            </a:r>
            <a:r>
              <a:rPr lang="tr-TR" dirty="0"/>
              <a:t>tesislerinde ya da özel organizasyon şirketlerinde sunulacak animasyon hizmetinin kalitesi iyi bir organizasyona bağlı olacaktır. Organizasyonda görev alacak animatörden şefine, seçilecek aktivitelerden ön hazırlıklara kadar birçok ayrıntının iyi planlanması başarıyı artıracaktır. Eğer ekip doğru kişilerle oluşturulmuş ve görev dağılımı doğru bir şekilde yapılmışsa başarıyı sağlama yolunda en önemli adımlar atılmış olacaktır. </a:t>
            </a:r>
            <a:endParaRPr lang="tr-TR" dirty="0" smtClean="0"/>
          </a:p>
          <a:p>
            <a:pPr marL="0" indent="0">
              <a:buNone/>
            </a:pPr>
            <a:r>
              <a:rPr lang="tr-TR" b="1" u="sng" dirty="0">
                <a:solidFill>
                  <a:srgbClr val="C00000"/>
                </a:solidFill>
              </a:rPr>
              <a:t>Personel Çeşitleri </a:t>
            </a:r>
            <a:endParaRPr lang="tr-TR" b="1" u="sng" dirty="0" smtClean="0">
              <a:solidFill>
                <a:srgbClr val="C00000"/>
              </a:solidFill>
            </a:endParaRPr>
          </a:p>
          <a:p>
            <a:pPr marL="0" indent="0">
              <a:buNone/>
            </a:pPr>
            <a:r>
              <a:rPr lang="tr-TR" dirty="0" smtClean="0"/>
              <a:t>	Animasyon </a:t>
            </a:r>
            <a:r>
              <a:rPr lang="tr-TR" dirty="0"/>
              <a:t>hizmetleri bir ekip işidir. Ekip içerisinde herkesin görevleri bellidir ve herkes kendine ait görevleri en iyi şekilde yapmakla sorumludur. Animasyon hizmetlerinin başarısı, eğlence müdüründen en alt kademedeki animatörüne kadar tüm ekip çalışanlarının görevlerini tam ve doğru olarak yerine getirmeleri ile mümkün olacaktır. Bu ekibin kimlerden ya da kaç kişiden oluştuğu işletmeye göre farklılık gösterebilir. Ancak her işletmenin eğlence departmanında temel üyeleri aynıdır (Eğlence müdürü, animasyon şefi ve animatörler</a:t>
            </a:r>
            <a:r>
              <a:rPr lang="tr-TR" dirty="0" smtClean="0"/>
              <a:t>).</a:t>
            </a:r>
          </a:p>
          <a:p>
            <a:pPr marL="0" indent="0">
              <a:buNone/>
            </a:pPr>
            <a:r>
              <a:rPr lang="tr-TR" dirty="0"/>
              <a:t>	</a:t>
            </a:r>
            <a:r>
              <a:rPr lang="tr-TR" dirty="0" smtClean="0"/>
              <a:t> </a:t>
            </a:r>
            <a:r>
              <a:rPr lang="tr-TR" dirty="0"/>
              <a:t>Zincir otel gruplarında organizasyon şemasının en üstünde eğlence koordinatörü bulunurken bazı işletmelerde eğlence müdürü en üstte yer alır. Büyük işletmelerde spor animatörü, kostümcü, ses sorumlusu, ışık sorumlusu ayrı ayrı yer alırken daha küçük işletmelerde bir animatör birden fazla görev üstlenebilir. </a:t>
            </a:r>
          </a:p>
        </p:txBody>
      </p:sp>
    </p:spTree>
    <p:extLst>
      <p:ext uri="{BB962C8B-B14F-4D97-AF65-F5344CB8AC3E}">
        <p14:creationId xmlns:p14="http://schemas.microsoft.com/office/powerpoint/2010/main" val="22567185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1"/>
          <p:cNvPicPr>
            <a:picLocks noGrp="1" noChangeAspect="1"/>
          </p:cNvPicPr>
          <p:nvPr>
            <p:ph idx="1"/>
          </p:nvPr>
        </p:nvPicPr>
        <p:blipFill>
          <a:blip r:embed="rId2"/>
          <a:stretch>
            <a:fillRect/>
          </a:stretch>
        </p:blipFill>
        <p:spPr>
          <a:xfrm>
            <a:off x="1187624" y="1052736"/>
            <a:ext cx="6335265" cy="4608512"/>
          </a:xfrm>
          <a:prstGeom prst="rect">
            <a:avLst/>
          </a:prstGeom>
        </p:spPr>
      </p:pic>
    </p:spTree>
    <p:extLst>
      <p:ext uri="{BB962C8B-B14F-4D97-AF65-F5344CB8AC3E}">
        <p14:creationId xmlns:p14="http://schemas.microsoft.com/office/powerpoint/2010/main" val="14845328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85000" lnSpcReduction="20000"/>
          </a:bodyPr>
          <a:lstStyle/>
          <a:p>
            <a:pPr marL="0" indent="0">
              <a:buNone/>
            </a:pPr>
            <a:r>
              <a:rPr lang="tr-TR" b="1" u="sng" dirty="0">
                <a:solidFill>
                  <a:srgbClr val="C00000"/>
                </a:solidFill>
              </a:rPr>
              <a:t>Personelin Görevleri </a:t>
            </a:r>
            <a:endParaRPr lang="tr-TR" b="1" u="sng" dirty="0" smtClean="0">
              <a:solidFill>
                <a:srgbClr val="C00000"/>
              </a:solidFill>
            </a:endParaRPr>
          </a:p>
          <a:p>
            <a:pPr marL="0" indent="0">
              <a:buNone/>
            </a:pPr>
            <a:r>
              <a:rPr lang="tr-TR" dirty="0" smtClean="0"/>
              <a:t>	Bu </a:t>
            </a:r>
            <a:r>
              <a:rPr lang="tr-TR" dirty="0"/>
              <a:t>bölümde hemen her işletmede bulunan personelin görevleri sıralanacaktır. Bazen bu görevler farklı adlarla anılan animatörler tarafından yapılsa da genel özellikleri ortaktır.  </a:t>
            </a:r>
            <a:endParaRPr lang="tr-TR" dirty="0" smtClean="0"/>
          </a:p>
          <a:p>
            <a:pPr marL="0" indent="0">
              <a:buNone/>
            </a:pPr>
            <a:r>
              <a:rPr lang="tr-TR" dirty="0"/>
              <a:t>	</a:t>
            </a:r>
            <a:r>
              <a:rPr lang="tr-TR" dirty="0" smtClean="0"/>
              <a:t>Eğlence </a:t>
            </a:r>
            <a:r>
              <a:rPr lang="tr-TR" dirty="0"/>
              <a:t>departmanında çalışan animasyon ekibinin faaliyet amacı eğlenceli, zengin aktivitelerle konukların bulundukları tesiste hoş vakit geçirmelerini sağlamaktır. Bu tüm ekip üyelerinin görevidir. Bu görevi en iyi şekilde yerine getirebilmeleri için tüm ekip üyelerinin öncelikle ekip içindeki personelle daha sonra işletmenin diğer departmanlarındaki personelle ve en önemlisi konuklarla aşırıya kaçmadan nazik, olumlu ilişkiler kurmaları gerekir. </a:t>
            </a:r>
            <a:r>
              <a:rPr lang="tr-TR" dirty="0" smtClean="0"/>
              <a:t>	Bu </a:t>
            </a:r>
            <a:r>
              <a:rPr lang="tr-TR" dirty="0"/>
              <a:t>bölümde genel olarak eğlence departmanında görev alan personelin görevleri ayrı ayrı ele alınacaktır. </a:t>
            </a:r>
          </a:p>
        </p:txBody>
      </p:sp>
    </p:spTree>
    <p:extLst>
      <p:ext uri="{BB962C8B-B14F-4D97-AF65-F5344CB8AC3E}">
        <p14:creationId xmlns:p14="http://schemas.microsoft.com/office/powerpoint/2010/main" val="2430203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fontScale="55000" lnSpcReduction="20000"/>
          </a:bodyPr>
          <a:lstStyle/>
          <a:p>
            <a:pPr marL="0" indent="0">
              <a:buNone/>
            </a:pPr>
            <a:r>
              <a:rPr lang="tr-TR" dirty="0">
                <a:solidFill>
                  <a:srgbClr val="0070C0"/>
                </a:solidFill>
              </a:rPr>
              <a:t>İş Gücü Planlama</a:t>
            </a:r>
          </a:p>
          <a:p>
            <a:pPr marL="0" indent="0">
              <a:buNone/>
            </a:pPr>
            <a:r>
              <a:rPr lang="tr-TR" dirty="0" smtClean="0"/>
              <a:t>	Organizasyonlar </a:t>
            </a:r>
            <a:r>
              <a:rPr lang="tr-TR" dirty="0"/>
              <a:t>ürün ya da hizmet üretirken, satış, pazarlama, koordinasyon gibi konularda planlama yaparken iş gücü planlamaları da yaparlar. Çünkü yöneticiler yapılan is gücü planlamalarıyla doğru sayıda ve nitelikte çalışanı her zaman hazır bulundurmak isterler.</a:t>
            </a:r>
          </a:p>
          <a:p>
            <a:pPr marL="0" indent="0">
              <a:buNone/>
            </a:pPr>
            <a:endParaRPr lang="tr-TR" dirty="0"/>
          </a:p>
          <a:p>
            <a:pPr marL="0" indent="0">
              <a:buNone/>
            </a:pPr>
            <a:r>
              <a:rPr lang="tr-TR" dirty="0">
                <a:solidFill>
                  <a:srgbClr val="0070C0"/>
                </a:solidFill>
              </a:rPr>
              <a:t>Performans Değerlendirme</a:t>
            </a:r>
          </a:p>
          <a:p>
            <a:pPr marL="0" indent="0">
              <a:buNone/>
            </a:pPr>
            <a:r>
              <a:rPr lang="tr-TR" dirty="0" smtClean="0"/>
              <a:t>	Her </a:t>
            </a:r>
            <a:r>
              <a:rPr lang="tr-TR" dirty="0"/>
              <a:t>organizasyonda olduğu gibi </a:t>
            </a:r>
            <a:r>
              <a:rPr lang="tr-TR" dirty="0" err="1"/>
              <a:t>rekreasyonel</a:t>
            </a:r>
            <a:r>
              <a:rPr lang="tr-TR" dirty="0"/>
              <a:t> hizmet üreten tesis ve organizasyonlarda da önemli maliyet unsurlarından biri çalışanların ücretleridir. Çalışanlardan yüksek verim alabilmek için yöneticiler çalışanları doğru şekilde koordine etmeli ve yönetmelidir. Çalışanların performanslarının değerlendirmesi genellikle çalışanların doğrudan bağlı oldukları yöneticiler tarafından gerçekleştirilir. Aynı zamanda çalışanların performanslarını yöneticilerin yanı sıra, iş arkadaşları, diğer bölümlerde görevli yöneticiler, astları, üstleri, müşterileri de değerlendirebilir. Bu sisteme de 360 derece performans değerlendirme adı verilir.</a:t>
            </a:r>
          </a:p>
          <a:p>
            <a:pPr marL="0" indent="0">
              <a:buNone/>
            </a:pPr>
            <a:endParaRPr lang="tr-TR" dirty="0"/>
          </a:p>
          <a:p>
            <a:pPr marL="0" indent="0">
              <a:buNone/>
            </a:pPr>
            <a:r>
              <a:rPr lang="tr-TR" dirty="0">
                <a:solidFill>
                  <a:srgbClr val="0070C0"/>
                </a:solidFill>
              </a:rPr>
              <a:t>Eğitim</a:t>
            </a:r>
          </a:p>
          <a:p>
            <a:pPr marL="0" indent="0">
              <a:buNone/>
            </a:pPr>
            <a:r>
              <a:rPr lang="tr-TR" dirty="0" smtClean="0"/>
              <a:t>	Çalışanların </a:t>
            </a:r>
            <a:r>
              <a:rPr lang="tr-TR" dirty="0"/>
              <a:t>nitelikleri ile organizasyonun başarısının paralellik göstermesinin farkında olan yöneticiler, başarılarının devamlılığını sağlamak adına çalışanların yeteneklerini hep geliştirmek isterler. Bu da doğru çalışanlara doğru eğitimlerin verilmesi ile mümkün olur.</a:t>
            </a:r>
          </a:p>
        </p:txBody>
      </p:sp>
    </p:spTree>
    <p:extLst>
      <p:ext uri="{BB962C8B-B14F-4D97-AF65-F5344CB8AC3E}">
        <p14:creationId xmlns:p14="http://schemas.microsoft.com/office/powerpoint/2010/main" val="25408150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55000" lnSpcReduction="20000"/>
          </a:bodyPr>
          <a:lstStyle/>
          <a:p>
            <a:pPr marL="0" indent="0">
              <a:buNone/>
            </a:pPr>
            <a:r>
              <a:rPr lang="tr-TR" b="1" dirty="0">
                <a:solidFill>
                  <a:srgbClr val="C00000"/>
                </a:solidFill>
              </a:rPr>
              <a:t>Eğlence Koordinatörü</a:t>
            </a:r>
            <a:r>
              <a:rPr lang="tr-TR" dirty="0"/>
              <a:t>: Sadece zincir otel gruplarında bulunur. Aynı firma zincirine ait otellerin eğlence departmanları arasında koordinasyonu sağlamakla görevlidir. Eğlence hizmetleri departmanının tüm çalışmalarından sorumludur. Eğlence koordinatörünün bulunduğu işletmelerde ayrıca eğlence müdürü bulunmayabilir. Bu durumda eğlence koordinatörünün bir altında animasyon şefi yer alır. </a:t>
            </a:r>
            <a:endParaRPr lang="tr-TR" dirty="0" smtClean="0"/>
          </a:p>
          <a:p>
            <a:pPr marL="0" indent="0">
              <a:buNone/>
            </a:pPr>
            <a:r>
              <a:rPr lang="tr-TR" b="1" dirty="0" smtClean="0">
                <a:solidFill>
                  <a:srgbClr val="C00000"/>
                </a:solidFill>
              </a:rPr>
              <a:t>Eğlence </a:t>
            </a:r>
            <a:r>
              <a:rPr lang="tr-TR" b="1" dirty="0">
                <a:solidFill>
                  <a:srgbClr val="C00000"/>
                </a:solidFill>
              </a:rPr>
              <a:t>Müdürü</a:t>
            </a:r>
            <a:r>
              <a:rPr lang="tr-TR" dirty="0"/>
              <a:t>: İşletmenin genel yöneticisi ile işbirliği hâlinde çalışan eğlence müdürü işletmeye karşı sorumludur. Eğlence hizmetleri departmanın en başında yer alan eğlence müdürü tüm animasyon faaliyetlerinin planlanması, örgütlenmesi, yönetimi, koordinasyonu ve denetiminden sorumludur. Astlarının çalışma saatlerini, terfilerini, görevlerinin neler olduğunu düzenler. İşe almada ve işten çıkarmada yetkilidir. Aktivite ve gösterileri planlayıp onların işleyişini takip eder. Altında çalışan personelin eğitiminde sorumludur. Ayrıca işletmenin diğer bölümleri ile koordinasyonu da sağlar.   </a:t>
            </a:r>
            <a:r>
              <a:rPr lang="tr-TR" dirty="0" smtClean="0"/>
              <a:t>	Eğlence </a:t>
            </a:r>
            <a:r>
              <a:rPr lang="tr-TR" dirty="0"/>
              <a:t>müdürünün bu görevleri yerine getirebilmesi için animasyon faaliyetlerini, konukların beklentilerini, işletmenin olanaklarını iyi bilmesi gerekir. İyi bir lider, dikkatli bir gözlemci, yönetimin yanı sıra insan ilişkileri ve iletişim konusunda da donanımlı olması gerekir. Tüm bunların yanı sıra organizasyon yeteneğine, sorumluk duygusuna, girişimci bir ruha sahip olmalıdır. Kendini ve ekibinin sürekli gelişimini sağlayabilmelidir.  </a:t>
            </a:r>
            <a:endParaRPr lang="tr-TR" dirty="0" smtClean="0"/>
          </a:p>
          <a:p>
            <a:pPr marL="0" indent="0">
              <a:buNone/>
            </a:pPr>
            <a:r>
              <a:rPr lang="tr-TR" b="1" dirty="0" smtClean="0">
                <a:solidFill>
                  <a:srgbClr val="C00000"/>
                </a:solidFill>
              </a:rPr>
              <a:t>Animasyon </a:t>
            </a:r>
            <a:r>
              <a:rPr lang="tr-TR" b="1" dirty="0">
                <a:solidFill>
                  <a:srgbClr val="C00000"/>
                </a:solidFill>
              </a:rPr>
              <a:t>Şefi</a:t>
            </a:r>
            <a:r>
              <a:rPr lang="tr-TR" dirty="0"/>
              <a:t>: Bütün işletmelerde eğlence hizmetleri departmanında çalışan ekibin başında animasyon şefi bulunur. Animasyon şefi, işletmede eğlence müdürü varsa eğlence müdürüne, eğlence koordinatörü varsa eğlence koordinatörüne karşı sorumludur. </a:t>
            </a:r>
            <a:endParaRPr lang="tr-TR" dirty="0" smtClean="0"/>
          </a:p>
          <a:p>
            <a:pPr marL="0" indent="0">
              <a:buNone/>
            </a:pPr>
            <a:r>
              <a:rPr lang="tr-TR" dirty="0" smtClean="0"/>
              <a:t> </a:t>
            </a:r>
            <a:endParaRPr lang="tr-TR" dirty="0"/>
          </a:p>
        </p:txBody>
      </p:sp>
    </p:spTree>
    <p:extLst>
      <p:ext uri="{BB962C8B-B14F-4D97-AF65-F5344CB8AC3E}">
        <p14:creationId xmlns:p14="http://schemas.microsoft.com/office/powerpoint/2010/main" val="8618693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lstStyle/>
          <a:p>
            <a:pPr marL="0" lvl="0" indent="0">
              <a:buNone/>
            </a:pPr>
            <a:r>
              <a:rPr lang="tr-TR" sz="1500" dirty="0">
                <a:solidFill>
                  <a:srgbClr val="C00000"/>
                </a:solidFill>
              </a:rPr>
              <a:t>Animasyon şefinin görevleri</a:t>
            </a:r>
            <a:r>
              <a:rPr lang="tr-TR" sz="1500" dirty="0" smtClean="0">
                <a:solidFill>
                  <a:prstClr val="black"/>
                </a:solidFill>
              </a:rPr>
              <a:t>:</a:t>
            </a:r>
          </a:p>
          <a:p>
            <a:pPr marL="0" lvl="0" indent="0">
              <a:buNone/>
            </a:pPr>
            <a:r>
              <a:rPr lang="tr-TR" sz="1500" dirty="0" smtClean="0">
                <a:solidFill>
                  <a:prstClr val="black"/>
                </a:solidFill>
              </a:rPr>
              <a:t> </a:t>
            </a:r>
            <a:r>
              <a:rPr lang="tr-TR" sz="1500" dirty="0">
                <a:solidFill>
                  <a:prstClr val="black"/>
                </a:solidFill>
              </a:rPr>
              <a:t>Eğlence departmanının tüm programlarını hazırlamak ve uygulamak </a:t>
            </a:r>
            <a:endParaRPr lang="tr-TR" sz="1500" dirty="0" smtClean="0">
              <a:solidFill>
                <a:prstClr val="black"/>
              </a:solidFill>
            </a:endParaRPr>
          </a:p>
          <a:p>
            <a:pPr marL="0" lvl="0" indent="0">
              <a:buNone/>
            </a:pPr>
            <a:r>
              <a:rPr lang="tr-TR" sz="1500" dirty="0" smtClean="0">
                <a:solidFill>
                  <a:prstClr val="black"/>
                </a:solidFill>
              </a:rPr>
              <a:t> </a:t>
            </a:r>
            <a:r>
              <a:rPr lang="tr-TR" sz="1500" dirty="0">
                <a:solidFill>
                  <a:prstClr val="black"/>
                </a:solidFill>
              </a:rPr>
              <a:t>Animatörlerin eğitimini </a:t>
            </a:r>
            <a:r>
              <a:rPr lang="tr-TR" sz="1500" dirty="0" smtClean="0">
                <a:solidFill>
                  <a:prstClr val="black"/>
                </a:solidFill>
              </a:rPr>
              <a:t>yapmak</a:t>
            </a:r>
          </a:p>
          <a:p>
            <a:pPr marL="0" lvl="0" indent="0">
              <a:buNone/>
            </a:pPr>
            <a:r>
              <a:rPr lang="tr-TR" sz="1500" dirty="0" smtClean="0">
                <a:solidFill>
                  <a:prstClr val="black"/>
                </a:solidFill>
              </a:rPr>
              <a:t> </a:t>
            </a:r>
            <a:r>
              <a:rPr lang="tr-TR" sz="1500" dirty="0">
                <a:solidFill>
                  <a:prstClr val="black"/>
                </a:solidFill>
              </a:rPr>
              <a:t>Görev dağılımını yapmak  </a:t>
            </a:r>
            <a:endParaRPr lang="tr-TR" sz="1500" dirty="0" smtClean="0">
              <a:solidFill>
                <a:prstClr val="black"/>
              </a:solidFill>
            </a:endParaRPr>
          </a:p>
          <a:p>
            <a:pPr marL="0" lvl="0" indent="0">
              <a:buNone/>
            </a:pPr>
            <a:r>
              <a:rPr lang="tr-TR" sz="1500" dirty="0" smtClean="0">
                <a:solidFill>
                  <a:prstClr val="black"/>
                </a:solidFill>
              </a:rPr>
              <a:t> </a:t>
            </a:r>
            <a:r>
              <a:rPr lang="tr-TR" sz="1500" dirty="0">
                <a:solidFill>
                  <a:prstClr val="black"/>
                </a:solidFill>
              </a:rPr>
              <a:t>Konuklarla bire bir iletişimde bulunmak </a:t>
            </a:r>
            <a:endParaRPr lang="tr-TR" sz="1500" dirty="0" smtClean="0">
              <a:solidFill>
                <a:prstClr val="black"/>
              </a:solidFill>
            </a:endParaRPr>
          </a:p>
          <a:p>
            <a:pPr marL="0" lvl="0" indent="0">
              <a:buNone/>
            </a:pPr>
            <a:r>
              <a:rPr lang="tr-TR" sz="1500" dirty="0" smtClean="0">
                <a:solidFill>
                  <a:prstClr val="black"/>
                </a:solidFill>
              </a:rPr>
              <a:t> </a:t>
            </a:r>
            <a:r>
              <a:rPr lang="tr-TR" sz="1500" dirty="0">
                <a:solidFill>
                  <a:prstClr val="black"/>
                </a:solidFill>
              </a:rPr>
              <a:t>Eğlence departmanının tanıtımını planlamak ve yapmak </a:t>
            </a:r>
            <a:endParaRPr lang="tr-TR" sz="1500" dirty="0" smtClean="0">
              <a:solidFill>
                <a:prstClr val="black"/>
              </a:solidFill>
            </a:endParaRPr>
          </a:p>
          <a:p>
            <a:pPr marL="0" lvl="0" indent="0">
              <a:buNone/>
            </a:pPr>
            <a:r>
              <a:rPr lang="tr-TR" sz="1500" dirty="0" smtClean="0">
                <a:solidFill>
                  <a:prstClr val="black"/>
                </a:solidFill>
              </a:rPr>
              <a:t> </a:t>
            </a:r>
            <a:r>
              <a:rPr lang="tr-TR" sz="1500" dirty="0">
                <a:solidFill>
                  <a:prstClr val="black"/>
                </a:solidFill>
              </a:rPr>
              <a:t>Günlük çalışmaları takip etmek </a:t>
            </a:r>
            <a:endParaRPr lang="tr-TR" sz="1500" dirty="0" smtClean="0">
              <a:solidFill>
                <a:prstClr val="black"/>
              </a:solidFill>
            </a:endParaRPr>
          </a:p>
          <a:p>
            <a:pPr marL="0" lvl="0" indent="0">
              <a:buNone/>
            </a:pPr>
            <a:r>
              <a:rPr lang="tr-TR" sz="1500" dirty="0" smtClean="0">
                <a:solidFill>
                  <a:prstClr val="black"/>
                </a:solidFill>
              </a:rPr>
              <a:t> </a:t>
            </a:r>
            <a:r>
              <a:rPr lang="tr-TR" sz="1500" dirty="0">
                <a:solidFill>
                  <a:prstClr val="black"/>
                </a:solidFill>
              </a:rPr>
              <a:t>Eğlence müdürü ile birlikte faaliyetlerin bütçelerini hazırlamak </a:t>
            </a:r>
            <a:endParaRPr lang="tr-TR" sz="1500" dirty="0" smtClean="0">
              <a:solidFill>
                <a:prstClr val="black"/>
              </a:solidFill>
            </a:endParaRPr>
          </a:p>
          <a:p>
            <a:pPr marL="0" lvl="0" indent="0">
              <a:buNone/>
            </a:pPr>
            <a:r>
              <a:rPr lang="tr-TR" sz="1500" dirty="0" smtClean="0">
                <a:solidFill>
                  <a:prstClr val="black"/>
                </a:solidFill>
              </a:rPr>
              <a:t> </a:t>
            </a:r>
            <a:r>
              <a:rPr lang="tr-TR" sz="1500" dirty="0">
                <a:solidFill>
                  <a:prstClr val="black"/>
                </a:solidFill>
              </a:rPr>
              <a:t>Ekibinde yer alan animatörlerin görev dağılımını yapmak </a:t>
            </a:r>
            <a:endParaRPr lang="tr-TR" sz="1500" dirty="0" smtClean="0">
              <a:solidFill>
                <a:prstClr val="black"/>
              </a:solidFill>
            </a:endParaRPr>
          </a:p>
          <a:p>
            <a:pPr marL="0" lvl="0" indent="0">
              <a:buNone/>
            </a:pPr>
            <a:r>
              <a:rPr lang="tr-TR" sz="1500" dirty="0">
                <a:solidFill>
                  <a:prstClr val="black"/>
                </a:solidFill>
              </a:rPr>
              <a:t>	</a:t>
            </a:r>
            <a:r>
              <a:rPr lang="tr-TR" sz="1500" dirty="0" smtClean="0">
                <a:solidFill>
                  <a:prstClr val="black"/>
                </a:solidFill>
              </a:rPr>
              <a:t>Diğer </a:t>
            </a:r>
            <a:r>
              <a:rPr lang="tr-TR" sz="1500" dirty="0">
                <a:solidFill>
                  <a:prstClr val="black"/>
                </a:solidFill>
              </a:rPr>
              <a:t>tüm animatörler animasyon şefinin altında çalışırlar. Şefin verdiği görevleri yapmakla yükümlüdürler. Tüm çalışma süresi boyunca konukların hoş vakit geçirmelerini sağlamak, sürekli konuklarla iletişim hâlinde bulunmak, aktivitelerin düzenli bir şekilde uygulanmasını sağlamak gibi görevleri vardır. Ayrıca hemen hemen tüm işletmelerde eğlence departmanının kullandığı birimlerin ve eşyaların bakımını, tamirini, dekorasyonunu yapmak da şefleri ile birlikte animatörlerin görevidir. Bunun dışında tüm personel, üstlerinin verdiği görevleri yapmakla yükümlüdür. </a:t>
            </a:r>
            <a:endParaRPr lang="tr-TR" dirty="0"/>
          </a:p>
        </p:txBody>
      </p:sp>
    </p:spTree>
    <p:extLst>
      <p:ext uri="{BB962C8B-B14F-4D97-AF65-F5344CB8AC3E}">
        <p14:creationId xmlns:p14="http://schemas.microsoft.com/office/powerpoint/2010/main" val="19593682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fontScale="70000" lnSpcReduction="20000"/>
          </a:bodyPr>
          <a:lstStyle/>
          <a:p>
            <a:pPr marL="0" lvl="0" indent="0">
              <a:buNone/>
            </a:pPr>
            <a:r>
              <a:rPr lang="tr-TR" dirty="0">
                <a:solidFill>
                  <a:srgbClr val="C00000"/>
                </a:solidFill>
              </a:rPr>
              <a:t>Ayrıca, tüm animatörlerin; </a:t>
            </a:r>
          </a:p>
          <a:p>
            <a:pPr marL="0" indent="0">
              <a:buNone/>
            </a:pPr>
            <a:r>
              <a:rPr lang="tr-TR" dirty="0" smtClean="0"/>
              <a:t>*Konuklara </a:t>
            </a:r>
            <a:r>
              <a:rPr lang="tr-TR" dirty="0"/>
              <a:t>rehberlik ve hizmet etmek, </a:t>
            </a:r>
            <a:endParaRPr lang="tr-TR" dirty="0" smtClean="0"/>
          </a:p>
          <a:p>
            <a:pPr marL="0" indent="0">
              <a:buNone/>
            </a:pPr>
            <a:r>
              <a:rPr lang="tr-TR" dirty="0" smtClean="0"/>
              <a:t>*Konukların </a:t>
            </a:r>
            <a:r>
              <a:rPr lang="tr-TR" dirty="0"/>
              <a:t>ilgisini sürekli ve belirli amaçlara doğru yoğunlaştırmak,  </a:t>
            </a:r>
            <a:endParaRPr lang="tr-TR" dirty="0" smtClean="0"/>
          </a:p>
          <a:p>
            <a:pPr marL="0" indent="0">
              <a:buNone/>
            </a:pPr>
            <a:r>
              <a:rPr lang="tr-TR" dirty="0" smtClean="0"/>
              <a:t>* Kişilerin </a:t>
            </a:r>
            <a:r>
              <a:rPr lang="tr-TR" dirty="0"/>
              <a:t>kendilerini anlatmalarına olanak vererek huzur içinde tatil geçirmelerini sağlamak gibi ortak görevleri vardır. </a:t>
            </a:r>
            <a:endParaRPr lang="tr-TR" dirty="0" smtClean="0"/>
          </a:p>
          <a:p>
            <a:pPr marL="0" indent="0">
              <a:buNone/>
            </a:pPr>
            <a:r>
              <a:rPr lang="tr-TR" b="1" dirty="0">
                <a:solidFill>
                  <a:srgbClr val="C00000"/>
                </a:solidFill>
              </a:rPr>
              <a:t>Sahne yöneticisi</a:t>
            </a:r>
            <a:r>
              <a:rPr lang="tr-TR" dirty="0">
                <a:solidFill>
                  <a:srgbClr val="C00000"/>
                </a:solidFill>
              </a:rPr>
              <a:t> </a:t>
            </a:r>
            <a:r>
              <a:rPr lang="tr-TR" dirty="0"/>
              <a:t>: Sahneye konulacak tüm oyun ve gösterileri belirleyerek diğer ekip üyeleri ile işbirliği hâlinde gösterinin gerçekleştirilmesini sağlar. </a:t>
            </a:r>
            <a:r>
              <a:rPr lang="tr-TR" dirty="0" err="1"/>
              <a:t>Kareograf</a:t>
            </a:r>
            <a:r>
              <a:rPr lang="tr-TR" dirty="0"/>
              <a:t>, dekoratör, gösteri ekibi, kostümcü gibi tüm ekip üyelerinin koordinasyonundan sorumludur. Gösteri sırasında sahnenin nasıl kullanılacağını, kimin hangi görevleri yapacağını belirler ve çalışmaları takip eder. </a:t>
            </a:r>
            <a:endParaRPr lang="tr-TR" dirty="0" smtClean="0"/>
          </a:p>
          <a:p>
            <a:pPr marL="0" indent="0">
              <a:buNone/>
            </a:pPr>
            <a:r>
              <a:rPr lang="tr-TR" b="1" dirty="0" err="1" smtClean="0">
                <a:solidFill>
                  <a:srgbClr val="C00000"/>
                </a:solidFill>
              </a:rPr>
              <a:t>Kareograf</a:t>
            </a:r>
            <a:r>
              <a:rPr lang="tr-TR" dirty="0">
                <a:solidFill>
                  <a:srgbClr val="C00000"/>
                </a:solidFill>
              </a:rPr>
              <a:t>: </a:t>
            </a:r>
            <a:r>
              <a:rPr lang="tr-TR" dirty="0"/>
              <a:t>Animasyon faaliyetleri içinde yer alan dans gösterileri gibi sahne şovlarının tasarlanması profesyonel bir yaklaşımı gerektirir. Gösterilerde sahnenin nasıl kullanılacağı, gösterinin kaç kişi ile gerçekleştirileceği, hangi hareketlerin kullanılacağı, sahnede gösteri sırasında kimin nerede duracağı gibi konulara </a:t>
            </a:r>
            <a:r>
              <a:rPr lang="tr-TR" dirty="0" err="1"/>
              <a:t>kareograf</a:t>
            </a:r>
            <a:r>
              <a:rPr lang="tr-TR" dirty="0"/>
              <a:t> karar verir. Bu nedenle </a:t>
            </a:r>
            <a:r>
              <a:rPr lang="tr-TR" dirty="0" err="1"/>
              <a:t>kareografın</a:t>
            </a:r>
            <a:r>
              <a:rPr lang="tr-TR" dirty="0"/>
              <a:t> dans konusunda bilgili, estetik bakış açısına sahip ve yaratıcı bir kişi olması gerekir. </a:t>
            </a:r>
          </a:p>
        </p:txBody>
      </p:sp>
    </p:spTree>
    <p:extLst>
      <p:ext uri="{BB962C8B-B14F-4D97-AF65-F5344CB8AC3E}">
        <p14:creationId xmlns:p14="http://schemas.microsoft.com/office/powerpoint/2010/main" val="11226590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976664"/>
          </a:xfrm>
        </p:spPr>
        <p:txBody>
          <a:bodyPr>
            <a:normAutofit fontScale="55000" lnSpcReduction="20000"/>
          </a:bodyPr>
          <a:lstStyle/>
          <a:p>
            <a:pPr marL="0" indent="0">
              <a:buNone/>
            </a:pPr>
            <a:r>
              <a:rPr lang="tr-TR" b="1" smtClean="0">
                <a:solidFill>
                  <a:srgbClr val="C00000"/>
                </a:solidFill>
              </a:rPr>
              <a:t>Dekoratör</a:t>
            </a:r>
            <a:r>
              <a:rPr lang="tr-TR" b="1" dirty="0">
                <a:solidFill>
                  <a:srgbClr val="C00000"/>
                </a:solidFill>
              </a:rPr>
              <a:t>:</a:t>
            </a:r>
            <a:r>
              <a:rPr lang="tr-TR" dirty="0"/>
              <a:t> Eğlence departmanında animatörler kendi çalışma alanlarının düzenlenmesinden ve dekorasyonundan sorumludur. Ancak özel gösterilerde, sahne şovlarında dekor önemli bir elemen olarak yer alır. Bu nedenle animasyon ekibinin içinde bir dekoratörün de yer alması gerekir. Dekoratör gösteriye uygun dekor ve aksesuarlarının tasarımından ve hazırlanıp uygun yerlere yerleştirilmesinden sorumludur. Dekoratörün tasarım konusunda bilgili, estetik duygusuna sahip, resim ve çizim konusunda yetenekli biri olması gerekir. </a:t>
            </a:r>
            <a:endParaRPr lang="tr-TR" dirty="0" smtClean="0"/>
          </a:p>
          <a:p>
            <a:pPr marL="0" indent="0">
              <a:buNone/>
            </a:pPr>
            <a:r>
              <a:rPr lang="tr-TR" b="1" dirty="0" smtClean="0">
                <a:solidFill>
                  <a:srgbClr val="C00000"/>
                </a:solidFill>
              </a:rPr>
              <a:t>Dansçı</a:t>
            </a:r>
            <a:r>
              <a:rPr lang="tr-TR" b="1" dirty="0">
                <a:solidFill>
                  <a:srgbClr val="C00000"/>
                </a:solidFill>
              </a:rPr>
              <a:t>:</a:t>
            </a:r>
            <a:r>
              <a:rPr lang="tr-TR" dirty="0"/>
              <a:t> Animasyon aktivitelerinin bir kısmını da dans gösterileri ve dans kursları oluşturur. Her paket programın içinde bir ya da birkaç kez dans gösterisi yer almaktadır. Büyük işletmelerde dans şovlarına sıklıkla yer verilmektedir. Bu nedenle her işletmenin animasyon ekibinde dansçılar yer alır. Dans animatörlerinin farklı dans adımlarını bilmeleri ve uygulayabilmeleri gerekir. Ayrıca ritim duygusuna sahip olmaları ve bedenlerini doğru kullanabilmeleri gereklidir. Bu nedenle dans eğitimi almış olmaları gerekir. </a:t>
            </a:r>
            <a:endParaRPr lang="tr-TR" dirty="0" smtClean="0"/>
          </a:p>
          <a:p>
            <a:pPr marL="0" indent="0">
              <a:buNone/>
            </a:pPr>
            <a:r>
              <a:rPr lang="tr-TR" b="1" dirty="0" smtClean="0">
                <a:solidFill>
                  <a:srgbClr val="C00000"/>
                </a:solidFill>
              </a:rPr>
              <a:t>DJ </a:t>
            </a:r>
            <a:r>
              <a:rPr lang="tr-TR" b="1" dirty="0">
                <a:solidFill>
                  <a:srgbClr val="C00000"/>
                </a:solidFill>
              </a:rPr>
              <a:t>(müzik sorumlusu)</a:t>
            </a:r>
            <a:r>
              <a:rPr lang="tr-TR" dirty="0"/>
              <a:t>: Aktiviteler sırasında veya konuklar dinlenirken, yemek yerken müzik yayınları gerçekleştirilir. DJ yani müzik sorumlusu uygun müzikleri seçip yayınlamaktan sorumlu kişidir. Bu nedenle geniş bir müzik repertuarına sahip olmalıdır. Çünkü her konuk aynı tarz müziklerden hoşlanmayacağı gibi her aktivite de aynı tarz müzik kullanılamaz. Müzik sorumlusu, duruma uygun müziği seçmek zorundadır.  </a:t>
            </a:r>
            <a:endParaRPr lang="tr-TR" dirty="0" smtClean="0"/>
          </a:p>
          <a:p>
            <a:pPr marL="0" indent="0">
              <a:buNone/>
            </a:pPr>
            <a:r>
              <a:rPr lang="tr-TR" b="1" dirty="0" smtClean="0">
                <a:solidFill>
                  <a:srgbClr val="C00000"/>
                </a:solidFill>
              </a:rPr>
              <a:t>Ses-ışık </a:t>
            </a:r>
            <a:r>
              <a:rPr lang="tr-TR" b="1" dirty="0">
                <a:solidFill>
                  <a:srgbClr val="C00000"/>
                </a:solidFill>
              </a:rPr>
              <a:t>sorumlusu: </a:t>
            </a:r>
            <a:r>
              <a:rPr lang="tr-TR" dirty="0"/>
              <a:t>Eğlence hizmetleri departmanında çeşitli aktiviteler sırasında ses ve ışık sistemlerine ait birçok araç kullanılır. Bu araçlar profesyonel kullanıcıları gerektirir. Çünkü ses ve ışık sistemlerinde yer alan aletler oldukça hassas ve komplikedir. Bu nedenle ses ve ışık sorumlusunun teknisyenlik düzeyinde eğitim almış bir eleman olması gerekir. Ses ve ışık sorumlusu bu aletleri kullanmanın yanı sıra bakımından, tamirinden ve korunmasından da sorumludur. </a:t>
            </a:r>
          </a:p>
        </p:txBody>
      </p:sp>
    </p:spTree>
    <p:extLst>
      <p:ext uri="{BB962C8B-B14F-4D97-AF65-F5344CB8AC3E}">
        <p14:creationId xmlns:p14="http://schemas.microsoft.com/office/powerpoint/2010/main" val="21315001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976664"/>
          </a:xfrm>
        </p:spPr>
        <p:txBody>
          <a:bodyPr>
            <a:normAutofit fontScale="77500" lnSpcReduction="20000"/>
          </a:bodyPr>
          <a:lstStyle/>
          <a:p>
            <a:pPr marL="0" indent="0">
              <a:buNone/>
            </a:pPr>
            <a:r>
              <a:rPr lang="tr-TR" b="1" dirty="0">
                <a:solidFill>
                  <a:srgbClr val="C00000"/>
                </a:solidFill>
              </a:rPr>
              <a:t>Spor animatörü </a:t>
            </a:r>
            <a:r>
              <a:rPr lang="tr-TR" dirty="0"/>
              <a:t>: İşletmede gerçekleştirilecek tüm spor aktivitelerinin planlanması, hazırlanması ve uygulanmasından sorumlu olan animatördür. Spor animatörünün mutlaka sporla ilgili ayrı bir eğitim almış olması gerekir. İşletmelerin büyük bir çoğunluğunda spor animatörlüğü görevini profesyonel sporcular yürütür. Farklı spor dallarına göre farklı spor animatörleri görev yapar. Örneğin okçuluk, su sporları, jimnastik, takım sporları gibi farklı spor dalları için bu sporlarda uzmanlaşmış sporculardan yararlanılır</a:t>
            </a:r>
            <a:r>
              <a:rPr lang="tr-TR" dirty="0" smtClean="0"/>
              <a:t>.</a:t>
            </a:r>
          </a:p>
          <a:p>
            <a:pPr marL="0" indent="0">
              <a:buNone/>
            </a:pPr>
            <a:r>
              <a:rPr lang="tr-TR" b="1" dirty="0">
                <a:solidFill>
                  <a:srgbClr val="C00000"/>
                </a:solidFill>
              </a:rPr>
              <a:t>Mini kulüp animatörü </a:t>
            </a:r>
            <a:r>
              <a:rPr lang="tr-TR" dirty="0"/>
              <a:t>: Çocuk kulübünün işleyişinden sorumludur. Genellikle animasyon şefinin yanı sıra işletmelerde mini kulüp şefi de görev yapar. Çünkü çocuklarla yapılacak aktiviteler farklı özellikler taşır. Çocuklarla çalışacak animatörün sabırlı, sevecen, güler yüzlü ve çok dikkatli olması gerekir. Çocukları sevmeyen biri mini kulüpte çalışamaz. Ayrıca mini kulüp aktiviteleri de yetişkinlerle yapılan aktivitelerden farklılık gösterir. Bu nedenlerle mini kulüp animatörünün çocuk animatörlüğü ile ilgili ayrı bir eğitime tabi tutulması gerekir.  </a:t>
            </a:r>
          </a:p>
        </p:txBody>
      </p:sp>
    </p:spTree>
    <p:extLst>
      <p:ext uri="{BB962C8B-B14F-4D97-AF65-F5344CB8AC3E}">
        <p14:creationId xmlns:p14="http://schemas.microsoft.com/office/powerpoint/2010/main" val="4095496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fontScale="55000" lnSpcReduction="20000"/>
          </a:bodyPr>
          <a:lstStyle/>
          <a:p>
            <a:pPr marL="0" indent="0">
              <a:buNone/>
            </a:pPr>
            <a:r>
              <a:rPr lang="tr-TR" b="1" dirty="0">
                <a:solidFill>
                  <a:srgbClr val="C00000"/>
                </a:solidFill>
              </a:rPr>
              <a:t>Animatörün Nitelikleri </a:t>
            </a:r>
            <a:endParaRPr lang="tr-TR" b="1" dirty="0" smtClean="0">
              <a:solidFill>
                <a:srgbClr val="C00000"/>
              </a:solidFill>
            </a:endParaRPr>
          </a:p>
          <a:p>
            <a:pPr marL="0" indent="0">
              <a:buNone/>
            </a:pPr>
            <a:r>
              <a:rPr lang="tr-TR" b="1" dirty="0">
                <a:solidFill>
                  <a:srgbClr val="C00000"/>
                </a:solidFill>
              </a:rPr>
              <a:t>	</a:t>
            </a:r>
            <a:r>
              <a:rPr lang="tr-TR" dirty="0" smtClean="0"/>
              <a:t>Animatörlerin </a:t>
            </a:r>
            <a:r>
              <a:rPr lang="tr-TR" dirty="0"/>
              <a:t>bu görevleri yerine getirebilmeleri için bir takım özelliklere sahip olmaları gerekir. Bu özellikler eğitimler yolu ile kazandırılabileceği gibi animatörün kendi kişisel özellikleri de olabilir. Animatör var olan kişisel özelliklerini geliştirebilir. Ancak bu niteliklere sahip bir animatör işinde başarıya ulaşabilir. </a:t>
            </a:r>
            <a:r>
              <a:rPr lang="tr-TR" u="sng" dirty="0">
                <a:solidFill>
                  <a:srgbClr val="C00000"/>
                </a:solidFill>
              </a:rPr>
              <a:t>İyi bir animatör</a:t>
            </a:r>
            <a:r>
              <a:rPr lang="tr-TR" dirty="0"/>
              <a:t>: </a:t>
            </a:r>
            <a:endParaRPr lang="tr-TR" dirty="0" smtClean="0"/>
          </a:p>
          <a:p>
            <a:pPr marL="0" indent="0">
              <a:buNone/>
            </a:pPr>
            <a:r>
              <a:rPr lang="tr-TR" dirty="0" smtClean="0"/>
              <a:t>*Fiziksel </a:t>
            </a:r>
            <a:r>
              <a:rPr lang="tr-TR" dirty="0"/>
              <a:t>açıdan iyi bir görünüme sahip olmalıdır. </a:t>
            </a:r>
            <a:r>
              <a:rPr lang="tr-TR" dirty="0" smtClean="0"/>
              <a:t>*Sosyal </a:t>
            </a:r>
            <a:r>
              <a:rPr lang="tr-TR" dirty="0"/>
              <a:t>yönden güçlü ilişkiler kurmalıdır. </a:t>
            </a:r>
            <a:endParaRPr lang="tr-TR" dirty="0" smtClean="0"/>
          </a:p>
          <a:p>
            <a:pPr marL="0" indent="0">
              <a:buNone/>
            </a:pPr>
            <a:r>
              <a:rPr lang="tr-TR" dirty="0" smtClean="0"/>
              <a:t>*İletişime </a:t>
            </a:r>
            <a:r>
              <a:rPr lang="tr-TR" dirty="0"/>
              <a:t>açık olmalıdır. </a:t>
            </a:r>
            <a:endParaRPr lang="tr-TR" dirty="0" smtClean="0"/>
          </a:p>
          <a:p>
            <a:pPr marL="0" indent="0">
              <a:buNone/>
            </a:pPr>
            <a:r>
              <a:rPr lang="tr-TR" dirty="0" smtClean="0"/>
              <a:t>*Mizah </a:t>
            </a:r>
            <a:r>
              <a:rPr lang="tr-TR" dirty="0"/>
              <a:t>duygusuna sahip olmalıdır. </a:t>
            </a:r>
            <a:endParaRPr lang="tr-TR" dirty="0" smtClean="0"/>
          </a:p>
          <a:p>
            <a:pPr marL="0" indent="0">
              <a:buNone/>
            </a:pPr>
            <a:r>
              <a:rPr lang="tr-TR" dirty="0" smtClean="0"/>
              <a:t>*Pratik </a:t>
            </a:r>
            <a:r>
              <a:rPr lang="tr-TR" dirty="0"/>
              <a:t>zekâya sahip olmalıdır. </a:t>
            </a:r>
            <a:endParaRPr lang="tr-TR" dirty="0" smtClean="0"/>
          </a:p>
          <a:p>
            <a:pPr marL="0" indent="0">
              <a:buNone/>
            </a:pPr>
            <a:r>
              <a:rPr lang="tr-TR" dirty="0" smtClean="0"/>
              <a:t>*Organizasyon </a:t>
            </a:r>
            <a:r>
              <a:rPr lang="tr-TR" dirty="0"/>
              <a:t>yapabilmelidir. </a:t>
            </a:r>
            <a:endParaRPr lang="tr-TR" dirty="0" smtClean="0"/>
          </a:p>
          <a:p>
            <a:pPr marL="0" indent="0">
              <a:buNone/>
            </a:pPr>
            <a:r>
              <a:rPr lang="tr-TR" dirty="0" smtClean="0"/>
              <a:t>*Diksiyonunu </a:t>
            </a:r>
            <a:r>
              <a:rPr lang="tr-TR" dirty="0"/>
              <a:t>düzgün kullanmalıdır. </a:t>
            </a:r>
            <a:endParaRPr lang="tr-TR" dirty="0" smtClean="0"/>
          </a:p>
          <a:p>
            <a:pPr marL="0" indent="0">
              <a:buNone/>
            </a:pPr>
            <a:r>
              <a:rPr lang="tr-TR" dirty="0" smtClean="0"/>
              <a:t>* </a:t>
            </a:r>
            <a:r>
              <a:rPr lang="tr-TR" dirty="0"/>
              <a:t>Ekip çalışmasına yatkın olmalıdır. </a:t>
            </a:r>
            <a:endParaRPr lang="tr-TR" dirty="0" smtClean="0"/>
          </a:p>
          <a:p>
            <a:pPr marL="0" indent="0">
              <a:buNone/>
            </a:pPr>
            <a:r>
              <a:rPr lang="tr-TR" dirty="0" smtClean="0"/>
              <a:t>*Estetik duygusunu geliştirmelidir</a:t>
            </a:r>
            <a:r>
              <a:rPr lang="tr-TR" dirty="0"/>
              <a:t>. </a:t>
            </a:r>
            <a:endParaRPr lang="tr-TR" dirty="0" smtClean="0"/>
          </a:p>
          <a:p>
            <a:pPr marL="0" indent="0">
              <a:buNone/>
            </a:pPr>
            <a:r>
              <a:rPr lang="tr-TR" dirty="0" smtClean="0"/>
              <a:t>*Enerjik </a:t>
            </a:r>
            <a:r>
              <a:rPr lang="tr-TR" dirty="0"/>
              <a:t>olmalıdır. </a:t>
            </a:r>
            <a:endParaRPr lang="tr-TR" dirty="0" smtClean="0"/>
          </a:p>
          <a:p>
            <a:pPr marL="0" indent="0">
              <a:buNone/>
            </a:pPr>
            <a:r>
              <a:rPr lang="tr-TR" dirty="0" smtClean="0"/>
              <a:t>* </a:t>
            </a:r>
            <a:r>
              <a:rPr lang="tr-TR" dirty="0"/>
              <a:t>Yaratıcı olmalıdır. </a:t>
            </a:r>
            <a:endParaRPr lang="tr-TR" dirty="0" smtClean="0"/>
          </a:p>
          <a:p>
            <a:pPr marL="0" indent="0">
              <a:buNone/>
            </a:pPr>
            <a:r>
              <a:rPr lang="tr-TR" dirty="0" smtClean="0"/>
              <a:t>*Yeniliğe</a:t>
            </a:r>
            <a:r>
              <a:rPr lang="tr-TR" dirty="0"/>
              <a:t>, gelişime açık olmalıdır. </a:t>
            </a:r>
            <a:endParaRPr lang="tr-TR" dirty="0" smtClean="0"/>
          </a:p>
          <a:p>
            <a:pPr marL="0" indent="0">
              <a:buNone/>
            </a:pPr>
            <a:r>
              <a:rPr lang="tr-TR" dirty="0" smtClean="0"/>
              <a:t>* </a:t>
            </a:r>
            <a:r>
              <a:rPr lang="tr-TR" dirty="0"/>
              <a:t>En az bir yabancı dili iyi konuşabilmelidir.  </a:t>
            </a:r>
            <a:endParaRPr lang="tr-TR" dirty="0" smtClean="0"/>
          </a:p>
          <a:p>
            <a:pPr marL="0" indent="0">
              <a:buNone/>
            </a:pPr>
            <a:r>
              <a:rPr lang="tr-TR" dirty="0" smtClean="0"/>
              <a:t>* </a:t>
            </a:r>
            <a:r>
              <a:rPr lang="tr-TR" dirty="0"/>
              <a:t>Farklılıklara saygı duymalı, hoşgörülü olmalıdır. </a:t>
            </a:r>
            <a:endParaRPr lang="tr-TR" dirty="0" smtClean="0"/>
          </a:p>
          <a:p>
            <a:pPr marL="0" indent="0">
              <a:buNone/>
            </a:pPr>
            <a:r>
              <a:rPr lang="tr-TR" dirty="0" smtClean="0"/>
              <a:t>* </a:t>
            </a:r>
            <a:r>
              <a:rPr lang="tr-TR" dirty="0"/>
              <a:t>Eleştiriye açık olmalıdır. </a:t>
            </a:r>
          </a:p>
        </p:txBody>
      </p:sp>
    </p:spTree>
    <p:extLst>
      <p:ext uri="{BB962C8B-B14F-4D97-AF65-F5344CB8AC3E}">
        <p14:creationId xmlns:p14="http://schemas.microsoft.com/office/powerpoint/2010/main" val="35645165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fontScale="85000" lnSpcReduction="20000"/>
          </a:bodyPr>
          <a:lstStyle/>
          <a:p>
            <a:pPr marL="0" indent="0">
              <a:buNone/>
            </a:pPr>
            <a:r>
              <a:rPr lang="tr-TR" b="1" dirty="0">
                <a:solidFill>
                  <a:srgbClr val="C00000"/>
                </a:solidFill>
              </a:rPr>
              <a:t>Animasyon Aktivitelerine Katılım Nedenleri </a:t>
            </a:r>
            <a:endParaRPr lang="tr-TR" b="1" dirty="0" smtClean="0">
              <a:solidFill>
                <a:srgbClr val="C00000"/>
              </a:solidFill>
            </a:endParaRPr>
          </a:p>
          <a:p>
            <a:pPr marL="0" indent="0">
              <a:buNone/>
            </a:pPr>
            <a:r>
              <a:rPr lang="tr-TR" dirty="0" smtClean="0"/>
              <a:t>	Animasyon </a:t>
            </a:r>
            <a:r>
              <a:rPr lang="tr-TR" dirty="0"/>
              <a:t>hizmetlerine duyulan ihtiyaç, özellikle son yıllarda ürün farklılaşmasına gitmek isteyen işletmeler tarafından hissedilmeye başlanmıştır. Profesyonel animasyon aktivitelerine sahip işletmelerde kalanların konaklama sürelerinin, diğerlerine oranla daha fazla olduğu ve bu hizmetlerin konuklar açısından tercih sebebi olduğu artık herkesçe bilinmektedir. </a:t>
            </a:r>
            <a:endParaRPr lang="tr-TR" dirty="0" smtClean="0"/>
          </a:p>
          <a:p>
            <a:pPr marL="0" indent="0">
              <a:buNone/>
            </a:pPr>
            <a:r>
              <a:rPr lang="tr-TR" dirty="0"/>
              <a:t>	</a:t>
            </a:r>
            <a:r>
              <a:rPr lang="tr-TR" dirty="0" smtClean="0"/>
              <a:t> </a:t>
            </a:r>
            <a:r>
              <a:rPr lang="tr-TR" dirty="0"/>
              <a:t>Turistlerin gittikleri yerlerde alışılmışın dışında tarihi, toplumsal ve kültürel çevreler görmek, tanımak, eğlenmek, hoşgörü ve denetimsiz yaşamak, yabancılık duymamak, rahat yaşama koşulları, idari işlemlerde kolaylık  gibi genel eğilimleri ve beklentileri olmaktadır.  </a:t>
            </a:r>
            <a:r>
              <a:rPr lang="tr-TR" dirty="0" smtClean="0"/>
              <a:t>	Turistik </a:t>
            </a:r>
            <a:r>
              <a:rPr lang="tr-TR" dirty="0"/>
              <a:t>bir faaliyete katılanlar açısından baktığımızda animasyon faaliyetleri konukların bazı ihtiyaçlarına yanıt verecek özellikte olmalıdır. </a:t>
            </a:r>
          </a:p>
        </p:txBody>
      </p:sp>
    </p:spTree>
    <p:extLst>
      <p:ext uri="{BB962C8B-B14F-4D97-AF65-F5344CB8AC3E}">
        <p14:creationId xmlns:p14="http://schemas.microsoft.com/office/powerpoint/2010/main" val="39932702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fontScale="70000" lnSpcReduction="20000"/>
          </a:bodyPr>
          <a:lstStyle/>
          <a:p>
            <a:pPr marL="0" indent="0">
              <a:buNone/>
            </a:pPr>
            <a:r>
              <a:rPr lang="tr-TR" u="sng" dirty="0">
                <a:solidFill>
                  <a:srgbClr val="C00000"/>
                </a:solidFill>
              </a:rPr>
              <a:t>Bu ihtiyaçlar</a:t>
            </a:r>
            <a:r>
              <a:rPr lang="tr-TR" u="sng" dirty="0" smtClean="0">
                <a:solidFill>
                  <a:srgbClr val="C00000"/>
                </a:solidFill>
              </a:rPr>
              <a:t>:</a:t>
            </a:r>
          </a:p>
          <a:p>
            <a:pPr marL="0" indent="0">
              <a:buNone/>
            </a:pPr>
            <a:r>
              <a:rPr lang="tr-TR" dirty="0" smtClean="0"/>
              <a:t>*Rahatlama </a:t>
            </a:r>
          </a:p>
          <a:p>
            <a:pPr marL="0" indent="0">
              <a:buNone/>
            </a:pPr>
            <a:r>
              <a:rPr lang="tr-TR" dirty="0" smtClean="0"/>
              <a:t>*Bilgi </a:t>
            </a:r>
            <a:r>
              <a:rPr lang="tr-TR" dirty="0"/>
              <a:t>edinme </a:t>
            </a:r>
            <a:endParaRPr lang="tr-TR" dirty="0" smtClean="0"/>
          </a:p>
          <a:p>
            <a:pPr marL="0" indent="0">
              <a:buNone/>
            </a:pPr>
            <a:r>
              <a:rPr lang="tr-TR" dirty="0" smtClean="0"/>
              <a:t>* </a:t>
            </a:r>
            <a:r>
              <a:rPr lang="tr-TR" dirty="0"/>
              <a:t>Rekabet ve yarışma </a:t>
            </a:r>
            <a:endParaRPr lang="tr-TR" dirty="0" smtClean="0"/>
          </a:p>
          <a:p>
            <a:pPr marL="0" indent="0">
              <a:buNone/>
            </a:pPr>
            <a:r>
              <a:rPr lang="tr-TR" dirty="0" smtClean="0"/>
              <a:t>* </a:t>
            </a:r>
            <a:r>
              <a:rPr lang="tr-TR" dirty="0"/>
              <a:t>Gösteri ve dışavurum </a:t>
            </a:r>
            <a:endParaRPr lang="tr-TR" dirty="0" smtClean="0"/>
          </a:p>
          <a:p>
            <a:pPr marL="0" indent="0">
              <a:buNone/>
            </a:pPr>
            <a:r>
              <a:rPr lang="tr-TR" dirty="0" smtClean="0"/>
              <a:t>* </a:t>
            </a:r>
            <a:r>
              <a:rPr lang="tr-TR" dirty="0"/>
              <a:t>Yaratıcılık </a:t>
            </a:r>
            <a:endParaRPr lang="tr-TR" dirty="0" smtClean="0"/>
          </a:p>
          <a:p>
            <a:pPr marL="0" indent="0">
              <a:buNone/>
            </a:pPr>
            <a:r>
              <a:rPr lang="tr-TR" dirty="0" smtClean="0"/>
              <a:t>* </a:t>
            </a:r>
            <a:r>
              <a:rPr lang="tr-TR" dirty="0"/>
              <a:t>Dinlenmek </a:t>
            </a:r>
            <a:endParaRPr lang="tr-TR" dirty="0" smtClean="0"/>
          </a:p>
          <a:p>
            <a:pPr marL="0" indent="0">
              <a:buNone/>
            </a:pPr>
            <a:r>
              <a:rPr lang="tr-TR" dirty="0" smtClean="0"/>
              <a:t>* </a:t>
            </a:r>
            <a:r>
              <a:rPr lang="tr-TR" dirty="0"/>
              <a:t>Eğlenmek </a:t>
            </a:r>
            <a:endParaRPr lang="tr-TR" dirty="0" smtClean="0"/>
          </a:p>
          <a:p>
            <a:pPr marL="0" indent="0">
              <a:buNone/>
            </a:pPr>
            <a:r>
              <a:rPr lang="tr-TR" dirty="0" smtClean="0"/>
              <a:t>* </a:t>
            </a:r>
            <a:r>
              <a:rPr lang="tr-TR" dirty="0"/>
              <a:t>Zamanı iyi değerlendirme </a:t>
            </a:r>
            <a:endParaRPr lang="tr-TR" dirty="0" smtClean="0"/>
          </a:p>
          <a:p>
            <a:pPr marL="0" indent="0">
              <a:buNone/>
            </a:pPr>
            <a:r>
              <a:rPr lang="tr-TR" dirty="0" smtClean="0"/>
              <a:t>* </a:t>
            </a:r>
            <a:r>
              <a:rPr lang="tr-TR" dirty="0"/>
              <a:t>İlgi görme </a:t>
            </a:r>
            <a:endParaRPr lang="tr-TR" dirty="0" smtClean="0"/>
          </a:p>
          <a:p>
            <a:pPr marL="0" indent="0">
              <a:buNone/>
            </a:pPr>
            <a:r>
              <a:rPr lang="tr-TR" dirty="0" smtClean="0"/>
              <a:t>* </a:t>
            </a:r>
            <a:r>
              <a:rPr lang="tr-TR" dirty="0"/>
              <a:t>Arkadaşlık kurma </a:t>
            </a:r>
            <a:endParaRPr lang="tr-TR" dirty="0" smtClean="0"/>
          </a:p>
          <a:p>
            <a:pPr marL="0" indent="0">
              <a:buNone/>
            </a:pPr>
            <a:r>
              <a:rPr lang="tr-TR" dirty="0" smtClean="0"/>
              <a:t>*Monotonluktan </a:t>
            </a:r>
            <a:r>
              <a:rPr lang="tr-TR" dirty="0"/>
              <a:t>kurtulma </a:t>
            </a:r>
            <a:endParaRPr lang="tr-TR" dirty="0" smtClean="0"/>
          </a:p>
          <a:p>
            <a:pPr marL="0" indent="0">
              <a:buNone/>
            </a:pPr>
            <a:r>
              <a:rPr lang="tr-TR" dirty="0">
                <a:solidFill>
                  <a:srgbClr val="C00000"/>
                </a:solidFill>
              </a:rPr>
              <a:t>Animasyon programlarında konukların bu ihtiyaç ve beklentilerine yanıt verecek aktiviteler yer almalıdır</a:t>
            </a:r>
            <a:r>
              <a:rPr lang="tr-TR" dirty="0"/>
              <a:t>. </a:t>
            </a:r>
            <a:endParaRPr lang="tr-TR" dirty="0" smtClean="0"/>
          </a:p>
          <a:p>
            <a:pPr marL="0" indent="0">
              <a:buNone/>
            </a:pPr>
            <a:r>
              <a:rPr lang="tr-TR" dirty="0" smtClean="0">
                <a:solidFill>
                  <a:srgbClr val="C00000"/>
                </a:solidFill>
              </a:rPr>
              <a:t>Bu </a:t>
            </a:r>
            <a:r>
              <a:rPr lang="tr-TR" dirty="0">
                <a:solidFill>
                  <a:srgbClr val="C00000"/>
                </a:solidFill>
              </a:rPr>
              <a:t>aktiviteleri gruplandıracak olursak</a:t>
            </a:r>
            <a:r>
              <a:rPr lang="tr-TR" dirty="0"/>
              <a:t>; </a:t>
            </a:r>
            <a:r>
              <a:rPr lang="tr-TR" dirty="0" smtClean="0"/>
              <a:t>* </a:t>
            </a:r>
            <a:r>
              <a:rPr lang="tr-TR" dirty="0"/>
              <a:t>Hobi kursları </a:t>
            </a:r>
            <a:r>
              <a:rPr lang="tr-TR" dirty="0" smtClean="0"/>
              <a:t>* </a:t>
            </a:r>
            <a:r>
              <a:rPr lang="tr-TR" dirty="0"/>
              <a:t>Sportif faaliyetler </a:t>
            </a:r>
            <a:r>
              <a:rPr lang="tr-TR" dirty="0" smtClean="0"/>
              <a:t>* </a:t>
            </a:r>
            <a:r>
              <a:rPr lang="tr-TR" dirty="0"/>
              <a:t>Gösteriler ve seyirlik oyunlar </a:t>
            </a:r>
            <a:r>
              <a:rPr lang="tr-TR" dirty="0" smtClean="0"/>
              <a:t>* </a:t>
            </a:r>
            <a:r>
              <a:rPr lang="tr-TR" dirty="0"/>
              <a:t>Kültürel faaliyetler </a:t>
            </a:r>
            <a:r>
              <a:rPr lang="tr-TR" dirty="0" smtClean="0"/>
              <a:t>* </a:t>
            </a:r>
            <a:r>
              <a:rPr lang="tr-TR" dirty="0"/>
              <a:t>Sohbet </a:t>
            </a:r>
            <a:r>
              <a:rPr lang="tr-TR" dirty="0" smtClean="0"/>
              <a:t>*Çocuk </a:t>
            </a:r>
            <a:r>
              <a:rPr lang="tr-TR" dirty="0"/>
              <a:t>aktiviteleri </a:t>
            </a:r>
            <a:r>
              <a:rPr lang="tr-TR" dirty="0" smtClean="0"/>
              <a:t>* </a:t>
            </a:r>
            <a:r>
              <a:rPr lang="tr-TR" dirty="0"/>
              <a:t>Sağlık programları </a:t>
            </a:r>
          </a:p>
          <a:p>
            <a:pPr marL="0" indent="0">
              <a:buNone/>
            </a:pPr>
            <a:endParaRPr lang="tr-TR" dirty="0"/>
          </a:p>
        </p:txBody>
      </p:sp>
    </p:spTree>
    <p:extLst>
      <p:ext uri="{BB962C8B-B14F-4D97-AF65-F5344CB8AC3E}">
        <p14:creationId xmlns:p14="http://schemas.microsoft.com/office/powerpoint/2010/main" val="36869225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47500" lnSpcReduction="20000"/>
          </a:bodyPr>
          <a:lstStyle/>
          <a:p>
            <a:pPr marL="0" indent="0">
              <a:buNone/>
            </a:pPr>
            <a:r>
              <a:rPr lang="tr-TR" dirty="0"/>
              <a:t>Organizasyonda Dikkat Edilecek </a:t>
            </a:r>
            <a:r>
              <a:rPr lang="tr-TR" dirty="0" smtClean="0"/>
              <a:t>Noktalar</a:t>
            </a:r>
          </a:p>
          <a:p>
            <a:pPr marL="0" indent="0">
              <a:buNone/>
            </a:pPr>
            <a:r>
              <a:rPr lang="tr-TR" dirty="0" smtClean="0"/>
              <a:t>	Animasyon </a:t>
            </a:r>
            <a:r>
              <a:rPr lang="tr-TR" dirty="0"/>
              <a:t>organizasyonunda da genel organizasyonlarda uyulması gereken kurallar geçerlidir. Yapılacak organizasyon, aktivitelerin oluşturulmasını, hazırlıkların yapılmasını, gerçekleştirilmesini, koordine edilmesini ve değerlendirilmesini kapsar. Animasyon aktivitelerinin başarısı aktivitelerin çekiciliğine, tesisin ve konukların özelliklerine, uygunluğuna, animatörlerin başarısına olduğu kadar iyi bir organizasyon yapılmış olmasına da bağlıdır. Organizasyonun yapılmış olması sonradan ortaya çıkabilecek aksaklıkları en aza indirir. </a:t>
            </a:r>
            <a:endParaRPr lang="tr-TR" dirty="0" smtClean="0"/>
          </a:p>
          <a:p>
            <a:pPr marL="0" indent="0">
              <a:buNone/>
            </a:pPr>
            <a:r>
              <a:rPr lang="tr-TR" dirty="0"/>
              <a:t>	</a:t>
            </a:r>
            <a:r>
              <a:rPr lang="tr-TR" dirty="0" smtClean="0"/>
              <a:t>Bir </a:t>
            </a:r>
            <a:r>
              <a:rPr lang="tr-TR" dirty="0"/>
              <a:t>organizasyonun </a:t>
            </a:r>
            <a:r>
              <a:rPr lang="tr-TR" dirty="0">
                <a:solidFill>
                  <a:srgbClr val="C00000"/>
                </a:solidFill>
              </a:rPr>
              <a:t>ilk</a:t>
            </a:r>
            <a:r>
              <a:rPr lang="tr-TR" dirty="0"/>
              <a:t> basamağı, organizasyonun amacının tam olarak tespit edilmesi ile başlar. “Yapılacak organizasyon ile gerçekleştirilmek istenen nedir?” sorusuna yanıt aranır. Diğer hazırlıklar bu sorunun yanıtına göre yapılır. </a:t>
            </a:r>
            <a:endParaRPr lang="tr-TR" dirty="0" smtClean="0"/>
          </a:p>
          <a:p>
            <a:pPr marL="0" indent="0">
              <a:buNone/>
            </a:pPr>
            <a:r>
              <a:rPr lang="tr-TR" dirty="0"/>
              <a:t>	</a:t>
            </a:r>
            <a:r>
              <a:rPr lang="tr-TR" dirty="0" smtClean="0">
                <a:solidFill>
                  <a:srgbClr val="C00000"/>
                </a:solidFill>
              </a:rPr>
              <a:t>İkinci</a:t>
            </a:r>
            <a:r>
              <a:rPr lang="tr-TR" dirty="0" smtClean="0"/>
              <a:t> </a:t>
            </a:r>
            <a:r>
              <a:rPr lang="tr-TR" dirty="0"/>
              <a:t>basamak eldeki kaynakların gözden geçirilmesidir. “İstenilen amaca ulaşmak için kullanılabilecek kaynaklar nelerdir? Hangi kaynaklar nerelerde kullanılabilir?” sorularına yanıt aranır. </a:t>
            </a:r>
            <a:r>
              <a:rPr lang="tr-TR" dirty="0" smtClean="0"/>
              <a:t>	Organizasyonun </a:t>
            </a:r>
            <a:r>
              <a:rPr lang="tr-TR" dirty="0"/>
              <a:t>içeriği belirlenir ve bu içeriğe göre ihtiyaçlar tespit edilir. İnsan gücü, araç gereçler, yer-mekân, zaman, tanıtım faaliyetleri gibi ihtiyaç duyulan </a:t>
            </a:r>
            <a:r>
              <a:rPr lang="tr-TR" dirty="0">
                <a:solidFill>
                  <a:srgbClr val="C00000"/>
                </a:solidFill>
              </a:rPr>
              <a:t>elemanlar</a:t>
            </a:r>
            <a:r>
              <a:rPr lang="tr-TR" dirty="0"/>
              <a:t> tespit edilir.  </a:t>
            </a:r>
            <a:endParaRPr lang="tr-TR" dirty="0" smtClean="0"/>
          </a:p>
          <a:p>
            <a:pPr marL="0" indent="0">
              <a:buNone/>
            </a:pPr>
            <a:r>
              <a:rPr lang="tr-TR" dirty="0"/>
              <a:t>	</a:t>
            </a:r>
            <a:r>
              <a:rPr lang="tr-TR" dirty="0" smtClean="0"/>
              <a:t>Her </a:t>
            </a:r>
            <a:r>
              <a:rPr lang="tr-TR" dirty="0"/>
              <a:t>organizasyonun bir bütçesi vardır. Belirlenen ihtiyaçlara göre bütçe oluşturularak ihtiyaçların nasıl karşılanacağı tespit edilir</a:t>
            </a:r>
            <a:r>
              <a:rPr lang="tr-TR" dirty="0" smtClean="0"/>
              <a:t>.</a:t>
            </a:r>
          </a:p>
          <a:p>
            <a:pPr marL="0" indent="0">
              <a:buNone/>
            </a:pPr>
            <a:r>
              <a:rPr lang="tr-TR" dirty="0"/>
              <a:t>	</a:t>
            </a:r>
            <a:r>
              <a:rPr lang="tr-TR" dirty="0" smtClean="0"/>
              <a:t> </a:t>
            </a:r>
            <a:r>
              <a:rPr lang="tr-TR" dirty="0"/>
              <a:t>Planlama aşaması tamamlandıktan sonra </a:t>
            </a:r>
            <a:r>
              <a:rPr lang="tr-TR" dirty="0">
                <a:solidFill>
                  <a:srgbClr val="C00000"/>
                </a:solidFill>
              </a:rPr>
              <a:t>hazırlıklara</a:t>
            </a:r>
            <a:r>
              <a:rPr lang="tr-TR" dirty="0"/>
              <a:t> geçilir. Yapılan planlamaya göre gerekli hazırlıklar yapılır. Görev alacak personelin eğitimi ya da bilgilendirilmesi, araç gereçlerin hazırlanması, provaların yapılması, tanıtımların yapılması gibi hazırlıklar tamamlanır. </a:t>
            </a:r>
            <a:endParaRPr lang="tr-TR" dirty="0" smtClean="0"/>
          </a:p>
          <a:p>
            <a:pPr marL="0" indent="0">
              <a:buNone/>
            </a:pPr>
            <a:r>
              <a:rPr lang="tr-TR" dirty="0"/>
              <a:t>	</a:t>
            </a:r>
            <a:r>
              <a:rPr lang="tr-TR" dirty="0" smtClean="0"/>
              <a:t>Tüm </a:t>
            </a:r>
            <a:r>
              <a:rPr lang="tr-TR" dirty="0"/>
              <a:t>hazırlıklar tamamlandıktan sonra son bir </a:t>
            </a:r>
            <a:r>
              <a:rPr lang="tr-TR" dirty="0">
                <a:solidFill>
                  <a:srgbClr val="C00000"/>
                </a:solidFill>
              </a:rPr>
              <a:t>kontrol</a:t>
            </a:r>
            <a:r>
              <a:rPr lang="tr-TR" dirty="0"/>
              <a:t> yapılarak organizasyonun uygulanmasına geçilir.  </a:t>
            </a:r>
            <a:endParaRPr lang="tr-TR" dirty="0" smtClean="0"/>
          </a:p>
          <a:p>
            <a:pPr marL="0" indent="0">
              <a:buNone/>
            </a:pPr>
            <a:r>
              <a:rPr lang="tr-TR" dirty="0"/>
              <a:t>	</a:t>
            </a:r>
            <a:r>
              <a:rPr lang="tr-TR" dirty="0" smtClean="0"/>
              <a:t>Yapılan </a:t>
            </a:r>
            <a:r>
              <a:rPr lang="tr-TR" dirty="0"/>
              <a:t>her organizasyondan sonra mutlaka d</a:t>
            </a:r>
            <a:r>
              <a:rPr lang="tr-TR" dirty="0">
                <a:solidFill>
                  <a:srgbClr val="C00000"/>
                </a:solidFill>
              </a:rPr>
              <a:t>eğerlendirme</a:t>
            </a:r>
            <a:r>
              <a:rPr lang="tr-TR" dirty="0"/>
              <a:t> yapılmalıdır. Değerlendirme organizasyona katılan konuklarla ve organizasyonu gerçekleştiren ekiple ayrı ayrı yapılmalıdır. Değerlendirme sonuçları bir sonraki uygulama ya da organizasyon için bir kriter olacaktır. </a:t>
            </a:r>
          </a:p>
        </p:txBody>
      </p:sp>
    </p:spTree>
    <p:extLst>
      <p:ext uri="{BB962C8B-B14F-4D97-AF65-F5344CB8AC3E}">
        <p14:creationId xmlns:p14="http://schemas.microsoft.com/office/powerpoint/2010/main" val="35696576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832648"/>
          </a:xfrm>
        </p:spPr>
        <p:txBody>
          <a:bodyPr>
            <a:normAutofit fontScale="55000" lnSpcReduction="20000"/>
          </a:bodyPr>
          <a:lstStyle/>
          <a:p>
            <a:pPr marL="0" indent="0">
              <a:buNone/>
            </a:pPr>
            <a:r>
              <a:rPr lang="tr-TR" b="1" dirty="0">
                <a:solidFill>
                  <a:srgbClr val="C00000"/>
                </a:solidFill>
              </a:rPr>
              <a:t>Animasyon programının organizasyonu yapılırken öncelikle dikkat edilmesi gereken noktalar şunlardır: </a:t>
            </a:r>
            <a:endParaRPr lang="tr-TR" b="1" dirty="0" smtClean="0">
              <a:solidFill>
                <a:srgbClr val="C00000"/>
              </a:solidFill>
            </a:endParaRPr>
          </a:p>
          <a:p>
            <a:pPr marL="0" indent="0">
              <a:buNone/>
            </a:pPr>
            <a:r>
              <a:rPr lang="tr-TR" dirty="0" smtClean="0"/>
              <a:t>*Farklı </a:t>
            </a:r>
            <a:r>
              <a:rPr lang="tr-TR" dirty="0"/>
              <a:t>nitelikteki aktivitelerle bireysel seçim sağlanmalıdır. </a:t>
            </a:r>
            <a:endParaRPr lang="tr-TR" dirty="0" smtClean="0"/>
          </a:p>
          <a:p>
            <a:pPr marL="0" indent="0">
              <a:buNone/>
            </a:pPr>
            <a:r>
              <a:rPr lang="tr-TR" dirty="0" smtClean="0"/>
              <a:t>*Aktivitelerde </a:t>
            </a:r>
            <a:r>
              <a:rPr lang="tr-TR" dirty="0"/>
              <a:t>etkin katılımın yanında; izleme, hayal kurma gibi durağan faaliyetlere de yer verilmelidir. </a:t>
            </a:r>
            <a:endParaRPr lang="tr-TR" dirty="0" smtClean="0"/>
          </a:p>
          <a:p>
            <a:pPr marL="0" indent="0">
              <a:buNone/>
            </a:pPr>
            <a:r>
              <a:rPr lang="tr-TR" dirty="0" smtClean="0"/>
              <a:t>* </a:t>
            </a:r>
            <a:r>
              <a:rPr lang="tr-TR" dirty="0"/>
              <a:t>Turizm psikolojisi açısından turistin bireysel özellikleri, turizm sosyolojisi açısından grup özellikleri, turistin konaklama süresi ve ihtiyaçları dikkate alınmalıdır. </a:t>
            </a:r>
            <a:endParaRPr lang="tr-TR" dirty="0" smtClean="0"/>
          </a:p>
          <a:p>
            <a:pPr marL="0" indent="0">
              <a:buNone/>
            </a:pPr>
            <a:r>
              <a:rPr lang="tr-TR" dirty="0" smtClean="0"/>
              <a:t>* </a:t>
            </a:r>
            <a:r>
              <a:rPr lang="tr-TR" dirty="0"/>
              <a:t>Programlar teşvik edici olmalıdır.  Geçmiş deneyimlerden yararlanılmalıdır.  Özel günler, olaylar, törenler, kutlamalar değerlendirilerek farklı gruplar arasında iş birliği sağlanmalıdır. </a:t>
            </a:r>
            <a:endParaRPr lang="tr-TR" dirty="0" smtClean="0"/>
          </a:p>
          <a:p>
            <a:pPr marL="0" indent="0">
              <a:buNone/>
            </a:pPr>
            <a:r>
              <a:rPr lang="tr-TR" dirty="0" smtClean="0"/>
              <a:t>*Turistlerin</a:t>
            </a:r>
            <a:r>
              <a:rPr lang="tr-TR" dirty="0"/>
              <a:t>, bir gruba ait olma güdülerini tatmin etmelerine ve yeteneklerini geliştirmelerine olanak verilmelidir. </a:t>
            </a:r>
            <a:endParaRPr lang="tr-TR" dirty="0" smtClean="0"/>
          </a:p>
          <a:p>
            <a:pPr marL="0" indent="0">
              <a:buNone/>
            </a:pPr>
            <a:r>
              <a:rPr lang="tr-TR" dirty="0" smtClean="0"/>
              <a:t>*Aktif </a:t>
            </a:r>
            <a:r>
              <a:rPr lang="tr-TR" dirty="0"/>
              <a:t>katılımların sonuçlarının değerlendirilmesi de yapılmalıdır. </a:t>
            </a:r>
            <a:endParaRPr lang="tr-TR" dirty="0" smtClean="0"/>
          </a:p>
          <a:p>
            <a:pPr marL="0" indent="0">
              <a:buNone/>
            </a:pPr>
            <a:r>
              <a:rPr lang="tr-TR" dirty="0"/>
              <a:t>	</a:t>
            </a:r>
            <a:r>
              <a:rPr lang="tr-TR" dirty="0" smtClean="0"/>
              <a:t> </a:t>
            </a:r>
            <a:r>
              <a:rPr lang="tr-TR" dirty="0"/>
              <a:t>Organizasyonun bir bütün olduğunu asla unutmamalıyız. Gerçekleştirilmesi planlanan tüm faaliyetler, aktiviteler ve gösteriler; tesisin özellikleri, konuk profilleri, beklentiler ve ekip dikkate alınarak hazırlanır. Programlar sezonluk olduğu gibi dönemsel olarak da planlanır. Hazırlıklar yapıldıktan sonra bütçe işlemleri gerçekleştirilir. Kesinleşen programlarla ilgili görev planlamaları yapılır. Kostüm, dekor hazırlıkları, provalar gibi çalışmalardan sonra ekip hazır demektir. </a:t>
            </a:r>
            <a:endParaRPr lang="tr-TR" dirty="0" smtClean="0"/>
          </a:p>
          <a:p>
            <a:pPr marL="0" indent="0">
              <a:buNone/>
            </a:pPr>
            <a:r>
              <a:rPr lang="tr-TR" dirty="0"/>
              <a:t>	</a:t>
            </a:r>
            <a:r>
              <a:rPr lang="tr-TR" dirty="0" smtClean="0"/>
              <a:t>Tüm </a:t>
            </a:r>
            <a:r>
              <a:rPr lang="tr-TR" dirty="0"/>
              <a:t>bunlardan anlaşıldığı gibi organizasyonun başından itibaren genel müdürden eğlence müdürüne, kostümcüden animatöre kadar tüm ekip çalışmalarda yer almaktadır. Organizasyonun bir aşamasındaki aksaklık veya eksiklik, organizasyonun verimi için hayal kırıklığı olacaktır. Bunun yanında diğer departmanların da eğlence bölümüyle tam uyumlu olması gerekmektedir. </a:t>
            </a:r>
          </a:p>
        </p:txBody>
      </p:sp>
    </p:spTree>
    <p:extLst>
      <p:ext uri="{BB962C8B-B14F-4D97-AF65-F5344CB8AC3E}">
        <p14:creationId xmlns:p14="http://schemas.microsoft.com/office/powerpoint/2010/main" val="1794401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fontScale="62500" lnSpcReduction="20000"/>
          </a:bodyPr>
          <a:lstStyle/>
          <a:p>
            <a:pPr marL="0" indent="0">
              <a:buNone/>
            </a:pPr>
            <a:r>
              <a:rPr lang="tr-TR" dirty="0" smtClean="0">
                <a:solidFill>
                  <a:srgbClr val="C00000"/>
                </a:solidFill>
              </a:rPr>
              <a:t>İnsan </a:t>
            </a:r>
            <a:r>
              <a:rPr lang="tr-TR" dirty="0">
                <a:solidFill>
                  <a:srgbClr val="C00000"/>
                </a:solidFill>
              </a:rPr>
              <a:t>Kaynakları Yönetiminin </a:t>
            </a:r>
            <a:r>
              <a:rPr lang="tr-TR" dirty="0" smtClean="0">
                <a:solidFill>
                  <a:srgbClr val="C00000"/>
                </a:solidFill>
              </a:rPr>
              <a:t>Önemi</a:t>
            </a:r>
          </a:p>
          <a:p>
            <a:pPr marL="0" indent="0">
              <a:buNone/>
            </a:pPr>
            <a:r>
              <a:rPr lang="tr-TR" dirty="0" smtClean="0"/>
              <a:t>	</a:t>
            </a:r>
            <a:r>
              <a:rPr lang="tr-TR" dirty="0" err="1" smtClean="0"/>
              <a:t>Rekreasyonel</a:t>
            </a:r>
            <a:r>
              <a:rPr lang="tr-TR" dirty="0" smtClean="0"/>
              <a:t> </a:t>
            </a:r>
            <a:r>
              <a:rPr lang="tr-TR" dirty="0"/>
              <a:t>hizmet üreten tesis ve organizasyonlarda uygulanan etkili insan kaynakları yönetimi stratejileri nitelikli insan sermayesinin oluşmasını sağlarken, </a:t>
            </a:r>
            <a:r>
              <a:rPr lang="tr-TR" dirty="0" err="1"/>
              <a:t>organizasyonel</a:t>
            </a:r>
            <a:r>
              <a:rPr lang="tr-TR" dirty="0"/>
              <a:t> performansı, dolayısıyla başarıyı da artırır.</a:t>
            </a:r>
          </a:p>
          <a:p>
            <a:pPr marL="0" indent="0">
              <a:buNone/>
            </a:pPr>
            <a:r>
              <a:rPr lang="tr-TR" dirty="0" smtClean="0"/>
              <a:t>	Boş </a:t>
            </a:r>
            <a:r>
              <a:rPr lang="tr-TR" dirty="0"/>
              <a:t>zaman ve rekreasyon hizmeti üreten organizasyonların insan kaynakları yönetimi uygulamalarında işe alma süreçleri önemli aşamaları içermektedir.</a:t>
            </a:r>
          </a:p>
          <a:p>
            <a:pPr marL="0" indent="0">
              <a:buNone/>
            </a:pPr>
            <a:endParaRPr lang="tr-TR" dirty="0"/>
          </a:p>
          <a:p>
            <a:pPr marL="0" indent="0">
              <a:buNone/>
            </a:pPr>
            <a:r>
              <a:rPr lang="tr-TR" dirty="0">
                <a:solidFill>
                  <a:srgbClr val="C00000"/>
                </a:solidFill>
              </a:rPr>
              <a:t>İnsan Kaynakları Yönetiminde İşe Alma Süreci</a:t>
            </a:r>
          </a:p>
          <a:p>
            <a:pPr marL="0" indent="0">
              <a:buNone/>
            </a:pPr>
            <a:r>
              <a:rPr lang="tr-TR" dirty="0" smtClean="0"/>
              <a:t>	İnsan </a:t>
            </a:r>
            <a:r>
              <a:rPr lang="tr-TR" dirty="0"/>
              <a:t>kaynakları yönetiminin “doğru işe doğru adam” anlayışından hareketle </a:t>
            </a:r>
            <a:r>
              <a:rPr lang="tr-TR" dirty="0" err="1"/>
              <a:t>rekreasyonel</a:t>
            </a:r>
            <a:r>
              <a:rPr lang="tr-TR" dirty="0"/>
              <a:t> hizmet üreten tesis ya da organizasyonlarda gerekli nitelikte ve organizasyonu iyi yerlere taşıyacak çalışanların istihdam edilmesi önemli bir anlayıştır.</a:t>
            </a:r>
          </a:p>
          <a:p>
            <a:pPr marL="0" indent="0">
              <a:buNone/>
            </a:pPr>
            <a:r>
              <a:rPr lang="tr-TR" dirty="0" smtClean="0">
                <a:solidFill>
                  <a:srgbClr val="0070C0"/>
                </a:solidFill>
              </a:rPr>
              <a:t>*İnsan </a:t>
            </a:r>
            <a:r>
              <a:rPr lang="tr-TR" dirty="0">
                <a:solidFill>
                  <a:srgbClr val="0070C0"/>
                </a:solidFill>
              </a:rPr>
              <a:t>Kaynağı Bulma Süreci</a:t>
            </a:r>
            <a:r>
              <a:rPr lang="tr-TR" dirty="0"/>
              <a:t>: Alım yapılacak iş için aday aramayla başlayan ve bulunan adayların işe başvurmaları ile sona eren süreçtir.</a:t>
            </a:r>
          </a:p>
          <a:p>
            <a:pPr marL="0" indent="0">
              <a:buNone/>
            </a:pPr>
            <a:r>
              <a:rPr lang="tr-TR" dirty="0" smtClean="0">
                <a:solidFill>
                  <a:srgbClr val="0070C0"/>
                </a:solidFill>
              </a:rPr>
              <a:t>*İnsan </a:t>
            </a:r>
            <a:r>
              <a:rPr lang="tr-TR" dirty="0">
                <a:solidFill>
                  <a:srgbClr val="0070C0"/>
                </a:solidFill>
              </a:rPr>
              <a:t>Kaynağı Seçme Süreci</a:t>
            </a:r>
            <a:r>
              <a:rPr lang="tr-TR" dirty="0"/>
              <a:t>: İnsan kaynağı bulma yöntemleri kullanılarak oluşturulan aday havuzundan en uygun kişilerin seçilme sürecidir.</a:t>
            </a:r>
          </a:p>
        </p:txBody>
      </p:sp>
    </p:spTree>
    <p:extLst>
      <p:ext uri="{BB962C8B-B14F-4D97-AF65-F5344CB8AC3E}">
        <p14:creationId xmlns:p14="http://schemas.microsoft.com/office/powerpoint/2010/main" val="20663146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706090"/>
          </a:xfrm>
        </p:spPr>
        <p:txBody>
          <a:bodyPr>
            <a:normAutofit/>
          </a:bodyPr>
          <a:lstStyle/>
          <a:p>
            <a:pPr algn="l"/>
            <a:r>
              <a:rPr lang="tr-TR" sz="2400" b="1" u="sng" dirty="0" smtClean="0">
                <a:solidFill>
                  <a:srgbClr val="FF0000"/>
                </a:solidFill>
              </a:rPr>
              <a:t>Animasyon İşletmeciliği ve Yönetimi</a:t>
            </a:r>
            <a:endParaRPr lang="tr-TR" sz="2400" b="1" u="sng" dirty="0">
              <a:solidFill>
                <a:srgbClr val="FF0000"/>
              </a:solidFill>
            </a:endParaRPr>
          </a:p>
        </p:txBody>
      </p:sp>
      <p:sp>
        <p:nvSpPr>
          <p:cNvPr id="3" name="İçerik Yer Tutucusu 2"/>
          <p:cNvSpPr>
            <a:spLocks noGrp="1"/>
          </p:cNvSpPr>
          <p:nvPr>
            <p:ph idx="1"/>
          </p:nvPr>
        </p:nvSpPr>
        <p:spPr>
          <a:xfrm>
            <a:off x="457200" y="980728"/>
            <a:ext cx="8229600" cy="5472608"/>
          </a:xfrm>
        </p:spPr>
        <p:txBody>
          <a:bodyPr>
            <a:normAutofit fontScale="55000" lnSpcReduction="20000"/>
          </a:bodyPr>
          <a:lstStyle/>
          <a:p>
            <a:pPr marL="0" indent="0">
              <a:buNone/>
            </a:pPr>
            <a:r>
              <a:rPr lang="tr-TR" dirty="0" smtClean="0">
                <a:solidFill>
                  <a:srgbClr val="FF0000"/>
                </a:solidFill>
              </a:rPr>
              <a:t>Aktif animasyon faaliyetlerinin sınıflandırılması</a:t>
            </a:r>
          </a:p>
          <a:p>
            <a:pPr marL="0" indent="0">
              <a:buNone/>
            </a:pPr>
            <a:r>
              <a:rPr lang="tr-TR" u="sng" dirty="0" smtClean="0">
                <a:solidFill>
                  <a:srgbClr val="FF0000"/>
                </a:solidFill>
              </a:rPr>
              <a:t>Yapılış ve beklenti amacına göre yapılan animasyon faaliyetleri;</a:t>
            </a:r>
          </a:p>
          <a:p>
            <a:pPr marL="0" indent="0">
              <a:buNone/>
            </a:pPr>
            <a:r>
              <a:rPr lang="tr-TR" dirty="0" smtClean="0"/>
              <a:t>1-Sportif animasyon faaliyetleri</a:t>
            </a:r>
          </a:p>
          <a:p>
            <a:pPr marL="0" indent="0">
              <a:buNone/>
            </a:pPr>
            <a:r>
              <a:rPr lang="tr-TR" dirty="0" smtClean="0"/>
              <a:t>*Daha çok gençlere hitap eder</a:t>
            </a:r>
          </a:p>
          <a:p>
            <a:pPr marL="0" indent="0">
              <a:buNone/>
            </a:pPr>
            <a:r>
              <a:rPr lang="tr-TR" dirty="0" smtClean="0"/>
              <a:t>*Deniz kıyısının coğrafi konumu göz önüne alınmalıdır</a:t>
            </a:r>
          </a:p>
          <a:p>
            <a:pPr marL="0" indent="0">
              <a:buNone/>
            </a:pPr>
            <a:r>
              <a:rPr lang="tr-TR" dirty="0" smtClean="0"/>
              <a:t>*Klasik ekipmanlarla donatılmalıdır</a:t>
            </a:r>
          </a:p>
          <a:p>
            <a:pPr marL="0" indent="0">
              <a:buNone/>
            </a:pPr>
            <a:r>
              <a:rPr lang="tr-TR" dirty="0" smtClean="0"/>
              <a:t>-Tenis</a:t>
            </a:r>
          </a:p>
          <a:p>
            <a:pPr marL="0" indent="0">
              <a:buNone/>
            </a:pPr>
            <a:r>
              <a:rPr lang="tr-TR" dirty="0" smtClean="0"/>
              <a:t>-Golf</a:t>
            </a:r>
          </a:p>
          <a:p>
            <a:pPr marL="0" indent="0">
              <a:buNone/>
            </a:pPr>
            <a:r>
              <a:rPr lang="tr-TR" dirty="0" smtClean="0"/>
              <a:t>-Spor sahaları</a:t>
            </a:r>
          </a:p>
          <a:p>
            <a:pPr marL="0" indent="0">
              <a:buNone/>
            </a:pPr>
            <a:r>
              <a:rPr lang="tr-TR" dirty="0" smtClean="0"/>
              <a:t>-Havuzlar</a:t>
            </a:r>
          </a:p>
          <a:p>
            <a:pPr marL="0" indent="0">
              <a:buNone/>
            </a:pPr>
            <a:r>
              <a:rPr lang="tr-TR" dirty="0" smtClean="0"/>
              <a:t>-Koşma parkurları</a:t>
            </a:r>
          </a:p>
          <a:p>
            <a:pPr marL="0" indent="0">
              <a:buNone/>
            </a:pPr>
            <a:r>
              <a:rPr lang="tr-TR" dirty="0" smtClean="0"/>
              <a:t>*Daha modern veya ayrıntılı donanımlara sahip olunmalıdır</a:t>
            </a:r>
          </a:p>
          <a:p>
            <a:pPr marL="0" indent="0">
              <a:buNone/>
            </a:pPr>
            <a:r>
              <a:rPr lang="tr-TR" dirty="0" smtClean="0"/>
              <a:t>-Deniz tedavisi merkezleri</a:t>
            </a:r>
          </a:p>
          <a:p>
            <a:pPr marL="0" indent="0">
              <a:buNone/>
            </a:pPr>
            <a:r>
              <a:rPr lang="tr-TR" dirty="0" smtClean="0"/>
              <a:t>-Bowling, bilardo salonları</a:t>
            </a:r>
          </a:p>
          <a:p>
            <a:pPr marL="0" indent="0">
              <a:buNone/>
            </a:pPr>
            <a:r>
              <a:rPr lang="tr-TR" dirty="0" smtClean="0"/>
              <a:t>-Jimnastik salonları</a:t>
            </a:r>
          </a:p>
          <a:p>
            <a:pPr marL="0" indent="0">
              <a:buNone/>
            </a:pPr>
            <a:r>
              <a:rPr lang="tr-TR" dirty="0" smtClean="0"/>
              <a:t>-</a:t>
            </a:r>
            <a:r>
              <a:rPr lang="tr-TR" dirty="0" err="1" smtClean="0"/>
              <a:t>Fitness</a:t>
            </a:r>
            <a:r>
              <a:rPr lang="tr-TR" dirty="0" smtClean="0"/>
              <a:t> merkezleri</a:t>
            </a:r>
          </a:p>
          <a:p>
            <a:pPr marL="0" indent="0">
              <a:buNone/>
            </a:pPr>
            <a:r>
              <a:rPr lang="tr-TR" dirty="0" smtClean="0"/>
              <a:t>-Paraşütçülük</a:t>
            </a:r>
          </a:p>
          <a:p>
            <a:pPr marL="0" indent="0">
              <a:buNone/>
            </a:pPr>
            <a:r>
              <a:rPr lang="tr-TR" dirty="0" smtClean="0"/>
              <a:t>-Ata binme merkezleri vb.</a:t>
            </a:r>
          </a:p>
          <a:p>
            <a:pPr marL="0" indent="0">
              <a:buNone/>
            </a:pPr>
            <a:r>
              <a:rPr lang="tr-TR" dirty="0" smtClean="0"/>
              <a:t>*Merkezin tanıtımına öncü olmalıdır</a:t>
            </a:r>
            <a:endParaRPr lang="tr-TR" dirty="0"/>
          </a:p>
        </p:txBody>
      </p:sp>
    </p:spTree>
    <p:extLst>
      <p:ext uri="{BB962C8B-B14F-4D97-AF65-F5344CB8AC3E}">
        <p14:creationId xmlns:p14="http://schemas.microsoft.com/office/powerpoint/2010/main" val="22623416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976664"/>
          </a:xfrm>
        </p:spPr>
        <p:txBody>
          <a:bodyPr>
            <a:normAutofit fontScale="55000" lnSpcReduction="20000"/>
          </a:bodyPr>
          <a:lstStyle/>
          <a:p>
            <a:pPr marL="0" indent="0">
              <a:buNone/>
            </a:pPr>
            <a:r>
              <a:rPr lang="tr-TR" dirty="0" smtClean="0"/>
              <a:t>2-Kültürel animasyon faaliyetleri</a:t>
            </a:r>
          </a:p>
          <a:p>
            <a:pPr marL="0" indent="0">
              <a:buNone/>
            </a:pPr>
            <a:r>
              <a:rPr lang="tr-TR" dirty="0" smtClean="0"/>
              <a:t>*Daha olgun ve yaşlı müşteri kitlesine hitap eder</a:t>
            </a:r>
          </a:p>
          <a:p>
            <a:pPr marL="0" indent="0">
              <a:buNone/>
            </a:pPr>
            <a:r>
              <a:rPr lang="tr-TR" dirty="0" smtClean="0"/>
              <a:t>*Daha çeşitli olmak, hareketli hareketsiz kültür faaliyetlerinin her yönünü kapsamalıdır</a:t>
            </a:r>
          </a:p>
          <a:p>
            <a:pPr marL="0" indent="0">
              <a:buNone/>
            </a:pPr>
            <a:r>
              <a:rPr lang="tr-TR" dirty="0" smtClean="0"/>
              <a:t>-Konserler</a:t>
            </a:r>
          </a:p>
          <a:p>
            <a:pPr marL="0" indent="0">
              <a:buNone/>
            </a:pPr>
            <a:r>
              <a:rPr lang="tr-TR" dirty="0" smtClean="0"/>
              <a:t>-Dans ,bale</a:t>
            </a:r>
          </a:p>
          <a:p>
            <a:pPr marL="0" indent="0">
              <a:buNone/>
            </a:pPr>
            <a:r>
              <a:rPr lang="tr-TR" dirty="0" smtClean="0"/>
              <a:t>-Sinema ,tiyatro</a:t>
            </a:r>
          </a:p>
          <a:p>
            <a:pPr marL="0" indent="0">
              <a:buNone/>
            </a:pPr>
            <a:r>
              <a:rPr lang="tr-TR" dirty="0" smtClean="0"/>
              <a:t>-Festivaller</a:t>
            </a:r>
          </a:p>
          <a:p>
            <a:pPr marL="0" indent="0">
              <a:buNone/>
            </a:pPr>
            <a:r>
              <a:rPr lang="tr-TR" dirty="0" smtClean="0"/>
              <a:t>-Sokak orkestraları</a:t>
            </a:r>
          </a:p>
          <a:p>
            <a:pPr marL="0" indent="0">
              <a:buNone/>
            </a:pPr>
            <a:r>
              <a:rPr lang="tr-TR" dirty="0" smtClean="0"/>
              <a:t>-Pantomim, sihirbazlar</a:t>
            </a:r>
          </a:p>
          <a:p>
            <a:pPr marL="0" indent="0">
              <a:buNone/>
            </a:pPr>
            <a:r>
              <a:rPr lang="tr-TR" dirty="0" smtClean="0"/>
              <a:t>-Konferanslar</a:t>
            </a:r>
          </a:p>
          <a:p>
            <a:pPr marL="0" indent="0">
              <a:buNone/>
            </a:pPr>
            <a:r>
              <a:rPr lang="tr-TR" dirty="0" smtClean="0"/>
              <a:t>-Sergi ve galeriler</a:t>
            </a:r>
          </a:p>
          <a:p>
            <a:pPr marL="0" indent="0">
              <a:buNone/>
            </a:pPr>
            <a:r>
              <a:rPr lang="tr-TR" dirty="0" smtClean="0"/>
              <a:t>-Kütüphane </a:t>
            </a:r>
            <a:r>
              <a:rPr lang="tr-TR" dirty="0" err="1" smtClean="0"/>
              <a:t>vb</a:t>
            </a:r>
            <a:endParaRPr lang="tr-TR" dirty="0" smtClean="0"/>
          </a:p>
          <a:p>
            <a:pPr marL="0" indent="0">
              <a:buNone/>
            </a:pPr>
            <a:r>
              <a:rPr lang="tr-TR" dirty="0" smtClean="0"/>
              <a:t>*Bunların gerçekleştirilmesi için yerel otoriteler bazı kamu tesislerini bu iş için öngörmelidir</a:t>
            </a:r>
          </a:p>
          <a:p>
            <a:pPr marL="0" indent="0">
              <a:buNone/>
            </a:pPr>
            <a:r>
              <a:rPr lang="tr-TR" dirty="0" smtClean="0"/>
              <a:t>-Balo salonları</a:t>
            </a:r>
          </a:p>
          <a:p>
            <a:pPr marL="0" indent="0">
              <a:buNone/>
            </a:pPr>
            <a:r>
              <a:rPr lang="tr-TR" dirty="0" smtClean="0"/>
              <a:t>-Müzeler</a:t>
            </a:r>
          </a:p>
          <a:p>
            <a:pPr marL="0" indent="0">
              <a:buNone/>
            </a:pPr>
            <a:r>
              <a:rPr lang="tr-TR" dirty="0" smtClean="0"/>
              <a:t>-Kongre merkezleri</a:t>
            </a:r>
          </a:p>
          <a:p>
            <a:pPr marL="0" indent="0">
              <a:buNone/>
            </a:pPr>
            <a:r>
              <a:rPr lang="tr-TR" dirty="0" smtClean="0"/>
              <a:t>-Deniz evi</a:t>
            </a:r>
          </a:p>
          <a:p>
            <a:pPr marL="0" indent="0">
              <a:buNone/>
            </a:pPr>
            <a:r>
              <a:rPr lang="tr-TR" dirty="0" smtClean="0"/>
              <a:t>-Açık hava tiyatrosu </a:t>
            </a:r>
            <a:r>
              <a:rPr lang="tr-TR" dirty="0" err="1" smtClean="0"/>
              <a:t>vb</a:t>
            </a:r>
            <a:endParaRPr lang="tr-TR" dirty="0" smtClean="0"/>
          </a:p>
          <a:p>
            <a:pPr marL="0" indent="0">
              <a:buNone/>
            </a:pPr>
            <a:r>
              <a:rPr lang="tr-TR" dirty="0" smtClean="0"/>
              <a:t>*Gerçekleştirme maliyeti yüksek olduğundan bu animasyon dalı karlı değildir</a:t>
            </a:r>
          </a:p>
          <a:p>
            <a:pPr marL="0" indent="0">
              <a:buNone/>
            </a:pPr>
            <a:r>
              <a:rPr lang="tr-TR" dirty="0" smtClean="0"/>
              <a:t>*Merkezin tanıtımını sağlamak ve sadece deniz ve spordan hoşlanmayan turist gruplarına da hitap etmelidir</a:t>
            </a:r>
          </a:p>
          <a:p>
            <a:pPr marL="0" indent="0">
              <a:buNone/>
            </a:pPr>
            <a:endParaRPr lang="tr-TR" dirty="0"/>
          </a:p>
        </p:txBody>
      </p:sp>
    </p:spTree>
    <p:extLst>
      <p:ext uri="{BB962C8B-B14F-4D97-AF65-F5344CB8AC3E}">
        <p14:creationId xmlns:p14="http://schemas.microsoft.com/office/powerpoint/2010/main" val="42617603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6120680"/>
          </a:xfrm>
        </p:spPr>
        <p:txBody>
          <a:bodyPr>
            <a:normAutofit fontScale="47500" lnSpcReduction="20000"/>
          </a:bodyPr>
          <a:lstStyle/>
          <a:p>
            <a:pPr marL="0" indent="0">
              <a:buNone/>
            </a:pPr>
            <a:r>
              <a:rPr lang="tr-TR" dirty="0" smtClean="0"/>
              <a:t>3-Dinlendirici animasyon faaliyetleri</a:t>
            </a:r>
          </a:p>
          <a:p>
            <a:pPr marL="0" indent="0">
              <a:buNone/>
            </a:pPr>
            <a:r>
              <a:rPr lang="tr-TR" dirty="0" smtClean="0"/>
              <a:t>*Herkese hitap eder</a:t>
            </a:r>
          </a:p>
          <a:p>
            <a:pPr marL="0" indent="0">
              <a:buNone/>
            </a:pPr>
            <a:r>
              <a:rPr lang="tr-TR" dirty="0" smtClean="0"/>
              <a:t>*Sürekli ve yararlı olmalıdır</a:t>
            </a:r>
          </a:p>
          <a:p>
            <a:pPr marL="0" indent="0">
              <a:buNone/>
            </a:pPr>
            <a:r>
              <a:rPr lang="tr-TR" dirty="0" smtClean="0"/>
              <a:t>*Özel olabilir ve başka kurumlara yük olmaz</a:t>
            </a:r>
          </a:p>
          <a:p>
            <a:pPr marL="0" indent="0">
              <a:buNone/>
            </a:pPr>
            <a:r>
              <a:rPr lang="tr-TR" dirty="0" smtClean="0"/>
              <a:t>-Havuzlu park</a:t>
            </a:r>
          </a:p>
          <a:p>
            <a:pPr marL="0" indent="0">
              <a:buNone/>
            </a:pPr>
            <a:r>
              <a:rPr lang="tr-TR" dirty="0" smtClean="0"/>
              <a:t>-Diskotek, gece kulübü</a:t>
            </a:r>
          </a:p>
          <a:p>
            <a:pPr marL="0" indent="0">
              <a:buNone/>
            </a:pPr>
            <a:r>
              <a:rPr lang="tr-TR" dirty="0" smtClean="0"/>
              <a:t>-Gazino</a:t>
            </a:r>
          </a:p>
          <a:p>
            <a:pPr marL="0" indent="0">
              <a:buNone/>
            </a:pPr>
            <a:r>
              <a:rPr lang="tr-TR" dirty="0" smtClean="0"/>
              <a:t>-Sinema</a:t>
            </a:r>
          </a:p>
          <a:p>
            <a:pPr marL="0" indent="0">
              <a:buNone/>
            </a:pPr>
            <a:r>
              <a:rPr lang="tr-TR" dirty="0" smtClean="0"/>
              <a:t>-Briç, satranç, </a:t>
            </a:r>
            <a:r>
              <a:rPr lang="tr-TR" dirty="0" err="1" smtClean="0"/>
              <a:t>scrabble</a:t>
            </a:r>
            <a:endParaRPr lang="tr-TR" dirty="0" smtClean="0"/>
          </a:p>
          <a:p>
            <a:pPr marL="0" indent="0">
              <a:buNone/>
            </a:pPr>
            <a:r>
              <a:rPr lang="tr-TR" dirty="0" smtClean="0"/>
              <a:t>-Çocuklar için mini kulübü</a:t>
            </a:r>
          </a:p>
          <a:p>
            <a:pPr marL="0" indent="0">
              <a:buNone/>
            </a:pPr>
            <a:r>
              <a:rPr lang="tr-TR" dirty="0" smtClean="0"/>
              <a:t>-Moda defileleri</a:t>
            </a:r>
          </a:p>
          <a:p>
            <a:pPr marL="0" indent="0">
              <a:buNone/>
            </a:pPr>
            <a:r>
              <a:rPr lang="tr-TR" dirty="0" smtClean="0"/>
              <a:t>-Geziler</a:t>
            </a:r>
          </a:p>
          <a:p>
            <a:pPr marL="0" indent="0">
              <a:buNone/>
            </a:pPr>
            <a:r>
              <a:rPr lang="tr-TR" dirty="0" smtClean="0"/>
              <a:t>-Turne sirkleri</a:t>
            </a:r>
          </a:p>
          <a:p>
            <a:pPr marL="0" indent="0">
              <a:buNone/>
            </a:pPr>
            <a:r>
              <a:rPr lang="tr-TR" dirty="0" smtClean="0"/>
              <a:t>*Kamuya ait olduğunda belediye ve bağışlarla finanse edilebilir, güçlü sponsorlar bulunabilir</a:t>
            </a:r>
          </a:p>
          <a:p>
            <a:pPr marL="0" indent="0">
              <a:buNone/>
            </a:pPr>
            <a:r>
              <a:rPr lang="tr-TR" dirty="0" smtClean="0"/>
              <a:t>-Bilgisayara hazırlık</a:t>
            </a:r>
          </a:p>
          <a:p>
            <a:pPr marL="0" indent="0">
              <a:buNone/>
            </a:pPr>
            <a:r>
              <a:rPr lang="tr-TR" dirty="0" smtClean="0"/>
              <a:t>-Gençlik evleri</a:t>
            </a:r>
          </a:p>
          <a:p>
            <a:pPr marL="0" indent="0">
              <a:buNone/>
            </a:pPr>
            <a:r>
              <a:rPr lang="tr-TR" dirty="0" smtClean="0"/>
              <a:t>-Seyyar orkestra ve animasyonlar</a:t>
            </a:r>
          </a:p>
          <a:p>
            <a:pPr marL="0" indent="0">
              <a:buNone/>
            </a:pPr>
            <a:r>
              <a:rPr lang="tr-TR" dirty="0" smtClean="0"/>
              <a:t>-Sokak konserleri</a:t>
            </a:r>
          </a:p>
          <a:p>
            <a:pPr marL="0" indent="0">
              <a:buNone/>
            </a:pPr>
            <a:r>
              <a:rPr lang="tr-TR" dirty="0" smtClean="0"/>
              <a:t>-Plaj oyunları</a:t>
            </a:r>
          </a:p>
          <a:p>
            <a:pPr marL="0" indent="0">
              <a:buNone/>
            </a:pPr>
            <a:r>
              <a:rPr lang="tr-TR" dirty="0" smtClean="0"/>
              <a:t>-Havai fişekler</a:t>
            </a:r>
          </a:p>
          <a:p>
            <a:pPr marL="0" indent="0">
              <a:buNone/>
            </a:pPr>
            <a:r>
              <a:rPr lang="tr-TR" dirty="0" smtClean="0"/>
              <a:t>-Ulusal bayram kutlamaları</a:t>
            </a:r>
          </a:p>
          <a:p>
            <a:pPr marL="0" indent="0">
              <a:buNone/>
            </a:pPr>
            <a:r>
              <a:rPr lang="tr-TR" dirty="0" smtClean="0"/>
              <a:t>-Sanat merkezleri</a:t>
            </a:r>
          </a:p>
          <a:p>
            <a:pPr marL="0" indent="0">
              <a:buNone/>
            </a:pPr>
            <a:r>
              <a:rPr lang="tr-TR" dirty="0" smtClean="0"/>
              <a:t>-Pazar panayır merkezleri</a:t>
            </a:r>
          </a:p>
          <a:p>
            <a:pPr marL="0" indent="0">
              <a:buNone/>
            </a:pPr>
            <a:r>
              <a:rPr lang="tr-TR" dirty="0" smtClean="0"/>
              <a:t>-Defileler</a:t>
            </a:r>
          </a:p>
          <a:p>
            <a:pPr marL="0" indent="0">
              <a:buNone/>
            </a:pPr>
            <a:r>
              <a:rPr lang="tr-TR" dirty="0" smtClean="0"/>
              <a:t>-Av yarışları</a:t>
            </a:r>
          </a:p>
          <a:p>
            <a:pPr marL="0" indent="0">
              <a:buNone/>
            </a:pPr>
            <a:r>
              <a:rPr lang="tr-TR" dirty="0" smtClean="0"/>
              <a:t>-Şampiyonluk turnuvaları </a:t>
            </a:r>
            <a:r>
              <a:rPr lang="tr-TR" dirty="0" err="1" smtClean="0"/>
              <a:t>vb</a:t>
            </a:r>
            <a:endParaRPr lang="tr-TR" dirty="0" smtClean="0"/>
          </a:p>
          <a:p>
            <a:pPr marL="0" indent="0">
              <a:buNone/>
            </a:pPr>
            <a:endParaRPr lang="tr-TR" dirty="0"/>
          </a:p>
        </p:txBody>
      </p:sp>
    </p:spTree>
    <p:extLst>
      <p:ext uri="{BB962C8B-B14F-4D97-AF65-F5344CB8AC3E}">
        <p14:creationId xmlns:p14="http://schemas.microsoft.com/office/powerpoint/2010/main" val="25801845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6408712"/>
          </a:xfrm>
        </p:spPr>
        <p:txBody>
          <a:bodyPr>
            <a:normAutofit fontScale="47500" lnSpcReduction="20000"/>
          </a:bodyPr>
          <a:lstStyle/>
          <a:p>
            <a:pPr marL="0" indent="0">
              <a:buNone/>
            </a:pPr>
            <a:r>
              <a:rPr lang="tr-TR" sz="3400" dirty="0" smtClean="0"/>
              <a:t>*</a:t>
            </a:r>
            <a:r>
              <a:rPr lang="tr-TR" sz="3400" dirty="0" smtClean="0">
                <a:solidFill>
                  <a:srgbClr val="FF0000"/>
                </a:solidFill>
              </a:rPr>
              <a:t>Kamu yönetiminin animasyonla olan ilgileri</a:t>
            </a:r>
          </a:p>
          <a:p>
            <a:pPr marL="0" indent="0">
              <a:buNone/>
            </a:pPr>
            <a:r>
              <a:rPr lang="tr-TR" sz="3400" dirty="0" smtClean="0"/>
              <a:t>-Yerel yönetimler</a:t>
            </a:r>
          </a:p>
          <a:p>
            <a:pPr marL="0" indent="0">
              <a:buNone/>
            </a:pPr>
            <a:r>
              <a:rPr lang="tr-TR" sz="3400" dirty="0" smtClean="0"/>
              <a:t> </a:t>
            </a:r>
          </a:p>
          <a:p>
            <a:pPr marL="0" indent="0">
              <a:buNone/>
            </a:pPr>
            <a:r>
              <a:rPr lang="tr-TR" sz="3400" b="1" u="sng" dirty="0" smtClean="0">
                <a:solidFill>
                  <a:srgbClr val="FF0000"/>
                </a:solidFill>
              </a:rPr>
              <a:t>Animasyonun etkileri</a:t>
            </a:r>
            <a:endParaRPr lang="tr-TR" sz="3400" b="1" u="sng" dirty="0">
              <a:solidFill>
                <a:srgbClr val="FF0000"/>
              </a:solidFill>
            </a:endParaRPr>
          </a:p>
          <a:p>
            <a:pPr marL="0" indent="0">
              <a:buNone/>
            </a:pPr>
            <a:r>
              <a:rPr lang="tr-TR" sz="3400" u="sng" dirty="0" smtClean="0">
                <a:solidFill>
                  <a:srgbClr val="0070C0"/>
                </a:solidFill>
              </a:rPr>
              <a:t>*Konaklama işletmelerinde uygulanan animasyon faaliyetlerinin hizmet satışlarına etkisi</a:t>
            </a:r>
          </a:p>
          <a:p>
            <a:pPr marL="0" indent="0">
              <a:buNone/>
            </a:pPr>
            <a:r>
              <a:rPr lang="tr-TR" sz="3400" u="sng" dirty="0" smtClean="0">
                <a:solidFill>
                  <a:srgbClr val="0070C0"/>
                </a:solidFill>
              </a:rPr>
              <a:t>*Pazarlama ve rekabete olan etkisi</a:t>
            </a:r>
          </a:p>
          <a:p>
            <a:pPr marL="0" indent="0">
              <a:buNone/>
            </a:pPr>
            <a:r>
              <a:rPr lang="tr-TR" sz="3400" dirty="0" smtClean="0"/>
              <a:t>-Olumlu imaj nedeniyle otel işletmesinin reklamının yapılmasını sağlar</a:t>
            </a:r>
          </a:p>
          <a:p>
            <a:pPr marL="0" indent="0">
              <a:buNone/>
            </a:pPr>
            <a:r>
              <a:rPr lang="tr-TR" sz="3400" dirty="0" smtClean="0"/>
              <a:t>-Otel işletmesinin kalitesini ve çekiciliğini artırır</a:t>
            </a:r>
          </a:p>
          <a:p>
            <a:pPr marL="0" indent="0">
              <a:buNone/>
            </a:pPr>
            <a:r>
              <a:rPr lang="tr-TR" sz="3400" dirty="0" smtClean="0"/>
              <a:t>-Rekabet avantajı yaratır</a:t>
            </a:r>
          </a:p>
          <a:p>
            <a:pPr marL="0" indent="0">
              <a:buNone/>
            </a:pPr>
            <a:r>
              <a:rPr lang="tr-TR" sz="3400" dirty="0" smtClean="0"/>
              <a:t>Promosyonda temel hedefler</a:t>
            </a:r>
          </a:p>
          <a:p>
            <a:pPr marL="0" indent="0">
              <a:buNone/>
            </a:pPr>
            <a:r>
              <a:rPr lang="tr-TR" sz="3400" dirty="0" smtClean="0"/>
              <a:t>-</a:t>
            </a:r>
            <a:r>
              <a:rPr lang="tr-TR" sz="3400" dirty="0" err="1" smtClean="0"/>
              <a:t>attention</a:t>
            </a:r>
            <a:r>
              <a:rPr lang="tr-TR" sz="3400" dirty="0" smtClean="0"/>
              <a:t> (dikkat çekmek)</a:t>
            </a:r>
          </a:p>
          <a:p>
            <a:pPr marL="0" indent="0">
              <a:buNone/>
            </a:pPr>
            <a:r>
              <a:rPr lang="tr-TR" sz="3400" dirty="0" smtClean="0"/>
              <a:t>-</a:t>
            </a:r>
            <a:r>
              <a:rPr lang="tr-TR" sz="3400" dirty="0" err="1" smtClean="0"/>
              <a:t>interest</a:t>
            </a:r>
            <a:r>
              <a:rPr lang="tr-TR" sz="3400" dirty="0" smtClean="0"/>
              <a:t> (ilgi)</a:t>
            </a:r>
          </a:p>
          <a:p>
            <a:pPr marL="0" indent="0">
              <a:buNone/>
            </a:pPr>
            <a:r>
              <a:rPr lang="tr-TR" sz="3400" dirty="0" smtClean="0"/>
              <a:t>-</a:t>
            </a:r>
            <a:r>
              <a:rPr lang="tr-TR" sz="3400" dirty="0" err="1" smtClean="0"/>
              <a:t>desire</a:t>
            </a:r>
            <a:r>
              <a:rPr lang="tr-TR" sz="3400" dirty="0" smtClean="0"/>
              <a:t> (arzu uyandırmak)</a:t>
            </a:r>
          </a:p>
          <a:p>
            <a:pPr marL="0" indent="0">
              <a:buNone/>
            </a:pPr>
            <a:r>
              <a:rPr lang="tr-TR" sz="3400" dirty="0" smtClean="0"/>
              <a:t>-</a:t>
            </a:r>
            <a:r>
              <a:rPr lang="tr-TR" sz="3400" dirty="0" err="1" smtClean="0"/>
              <a:t>action</a:t>
            </a:r>
            <a:r>
              <a:rPr lang="tr-TR" sz="3400" dirty="0" smtClean="0"/>
              <a:t> (hareket ettirmek)</a:t>
            </a:r>
          </a:p>
          <a:p>
            <a:pPr marL="0" indent="0">
              <a:buNone/>
            </a:pPr>
            <a:r>
              <a:rPr lang="tr-TR" sz="3400" u="sng" dirty="0" smtClean="0">
                <a:solidFill>
                  <a:srgbClr val="0070C0"/>
                </a:solidFill>
              </a:rPr>
              <a:t>*Gelir yaratıcı etkisi</a:t>
            </a:r>
          </a:p>
          <a:p>
            <a:pPr marL="0" indent="0">
              <a:buNone/>
            </a:pPr>
            <a:r>
              <a:rPr lang="tr-TR" sz="3400" dirty="0" smtClean="0"/>
              <a:t>-Oda satışlarını artırmaya olan etkisi</a:t>
            </a:r>
          </a:p>
          <a:p>
            <a:pPr marL="0" indent="0">
              <a:buNone/>
            </a:pPr>
            <a:r>
              <a:rPr lang="tr-TR" sz="3400" dirty="0" smtClean="0"/>
              <a:t>-Yiyecek içecek satışlarını artırmaya olan etkisi</a:t>
            </a:r>
          </a:p>
          <a:p>
            <a:pPr marL="0" indent="0">
              <a:buNone/>
            </a:pPr>
            <a:r>
              <a:rPr lang="tr-TR" sz="3400" dirty="0" smtClean="0"/>
              <a:t>-Tam ,yarım pansiyon oda kahvaltı ve her şey dahil konaklamaya olan etkisi</a:t>
            </a:r>
          </a:p>
          <a:p>
            <a:pPr marL="0" indent="0">
              <a:buNone/>
            </a:pPr>
            <a:r>
              <a:rPr lang="tr-TR" sz="3400" dirty="0" smtClean="0"/>
              <a:t>-Diğer hizmet satışlarını artırmaya olan etkisi</a:t>
            </a:r>
          </a:p>
          <a:p>
            <a:pPr marL="0" indent="0">
              <a:buNone/>
            </a:pPr>
            <a:r>
              <a:rPr lang="tr-TR" sz="3400" u="sng" dirty="0" smtClean="0">
                <a:solidFill>
                  <a:srgbClr val="0070C0"/>
                </a:solidFill>
              </a:rPr>
              <a:t>*Tüketici bazında marka ve imaj bağımlılığı yaratma etkisi</a:t>
            </a:r>
          </a:p>
          <a:p>
            <a:pPr marL="0" indent="0">
              <a:buNone/>
            </a:pPr>
            <a:r>
              <a:rPr lang="tr-TR" sz="3400" u="sng" dirty="0" smtClean="0">
                <a:solidFill>
                  <a:srgbClr val="0070C0"/>
                </a:solidFill>
              </a:rPr>
              <a:t>*Müşteri geceleme süresi ve gelme sıklığını arttırmaya yönelik etkisi</a:t>
            </a:r>
          </a:p>
          <a:p>
            <a:pPr marL="0" indent="0">
              <a:buNone/>
            </a:pPr>
            <a:r>
              <a:rPr lang="tr-TR" sz="3400" u="sng" dirty="0" smtClean="0">
                <a:solidFill>
                  <a:srgbClr val="0070C0"/>
                </a:solidFill>
              </a:rPr>
              <a:t>*Rekreasyon faaliyetlerinin turizmde ürün geliştirmeye olan etkisi</a:t>
            </a:r>
          </a:p>
          <a:p>
            <a:pPr marL="0" indent="0">
              <a:buNone/>
            </a:pPr>
            <a:r>
              <a:rPr lang="tr-TR" sz="3400" u="sng" dirty="0" smtClean="0">
                <a:solidFill>
                  <a:srgbClr val="0070C0"/>
                </a:solidFill>
              </a:rPr>
              <a:t>*Kültürel yakınlaşmaya olan etkisi</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3932101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832648"/>
          </a:xfrm>
        </p:spPr>
        <p:txBody>
          <a:bodyPr>
            <a:normAutofit fontScale="55000" lnSpcReduction="20000"/>
          </a:bodyPr>
          <a:lstStyle/>
          <a:p>
            <a:pPr marL="0" indent="0">
              <a:buNone/>
            </a:pPr>
            <a:r>
              <a:rPr lang="tr-TR" dirty="0" err="1">
                <a:solidFill>
                  <a:srgbClr val="C00000"/>
                </a:solidFill>
              </a:rPr>
              <a:t>Rekreasyonel</a:t>
            </a:r>
            <a:r>
              <a:rPr lang="tr-TR" dirty="0">
                <a:solidFill>
                  <a:srgbClr val="C00000"/>
                </a:solidFill>
              </a:rPr>
              <a:t> Hizmet Üreten Organizasyon ve Tesislerde İş Alan</a:t>
            </a:r>
            <a:r>
              <a:rPr lang="tr-TR" dirty="0"/>
              <a:t>ları</a:t>
            </a:r>
          </a:p>
          <a:p>
            <a:pPr marL="0" indent="0">
              <a:buNone/>
            </a:pPr>
            <a:r>
              <a:rPr lang="tr-TR" dirty="0" smtClean="0"/>
              <a:t>	</a:t>
            </a:r>
            <a:r>
              <a:rPr lang="tr-TR" dirty="0" err="1" smtClean="0"/>
              <a:t>Rekreasyonel</a:t>
            </a:r>
            <a:r>
              <a:rPr lang="tr-TR" dirty="0" smtClean="0"/>
              <a:t> </a:t>
            </a:r>
            <a:r>
              <a:rPr lang="tr-TR" dirty="0"/>
              <a:t>hizmet üreten organizasyon ve tesislerde tam zamanlı, yarı zamanlı çalışanlar istihdam edilirken bazı işleri yapmak için de taşeron firmalardan yararlanılır. Organizasyon veya tesiste yer alan iş alanları, organizasyonun büyüklüğüne göre farklılık gösterir.</a:t>
            </a:r>
          </a:p>
          <a:p>
            <a:pPr marL="0" indent="0">
              <a:buNone/>
            </a:pPr>
            <a:r>
              <a:rPr lang="tr-TR" dirty="0" smtClean="0"/>
              <a:t>	Küçük </a:t>
            </a:r>
            <a:r>
              <a:rPr lang="tr-TR" dirty="0"/>
              <a:t>ölçekli organizasyonlarda görev alan çalışanlar aynı anda birden fazla iş yükünü üstlenebilirler.</a:t>
            </a:r>
          </a:p>
          <a:p>
            <a:pPr marL="0" indent="0">
              <a:buNone/>
            </a:pPr>
            <a:r>
              <a:rPr lang="tr-TR" dirty="0" smtClean="0"/>
              <a:t>	Büyük </a:t>
            </a:r>
            <a:r>
              <a:rPr lang="tr-TR" dirty="0"/>
              <a:t>ölçekli rekreasyon tesislerinde yer alan hizmetlerin çeşitliliği ve katılımcıların sayısı gibi faktörler değerlendirildiğinde görev alan çalışanların sayısı çoğalmaktadır.</a:t>
            </a:r>
          </a:p>
          <a:p>
            <a:pPr marL="0" indent="0">
              <a:buNone/>
            </a:pPr>
            <a:endParaRPr lang="tr-TR" dirty="0"/>
          </a:p>
          <a:p>
            <a:pPr marL="0" indent="0">
              <a:buNone/>
            </a:pPr>
            <a:r>
              <a:rPr lang="tr-TR" dirty="0" err="1">
                <a:solidFill>
                  <a:srgbClr val="0070C0"/>
                </a:solidFill>
              </a:rPr>
              <a:t>Rekreasyonel</a:t>
            </a:r>
            <a:r>
              <a:rPr lang="tr-TR" dirty="0">
                <a:solidFill>
                  <a:srgbClr val="0070C0"/>
                </a:solidFill>
              </a:rPr>
              <a:t> hizmet sunan tesis ve organizasyonlarda, sunulan hizmetin türüne göre istihdam çalışanlar deneyimlerine, eğitim düzeylerine ve yetki seviyelerine göre sınıflandırılmaktadır.</a:t>
            </a:r>
          </a:p>
          <a:p>
            <a:pPr marL="0" indent="0">
              <a:buNone/>
            </a:pPr>
            <a:r>
              <a:rPr lang="tr-TR" dirty="0" smtClean="0">
                <a:solidFill>
                  <a:srgbClr val="0070C0"/>
                </a:solidFill>
              </a:rPr>
              <a:t>*Yeni </a:t>
            </a:r>
            <a:r>
              <a:rPr lang="tr-TR" dirty="0">
                <a:solidFill>
                  <a:srgbClr val="0070C0"/>
                </a:solidFill>
              </a:rPr>
              <a:t>İstihdam Edilenler</a:t>
            </a:r>
            <a:r>
              <a:rPr lang="tr-TR" dirty="0"/>
              <a:t>: Organizasyonda yeni göreve başlayan çalışanlar katılımcılarla doğrudan iletişim kurarlar ve katılımcılara sunulan hizmet ve programların tanıtımından sorumludurlar.</a:t>
            </a:r>
          </a:p>
          <a:p>
            <a:pPr marL="0" indent="0">
              <a:buNone/>
            </a:pPr>
            <a:r>
              <a:rPr lang="tr-TR" dirty="0" smtClean="0">
                <a:solidFill>
                  <a:srgbClr val="0070C0"/>
                </a:solidFill>
              </a:rPr>
              <a:t>*Programcılar</a:t>
            </a:r>
            <a:r>
              <a:rPr lang="tr-TR" dirty="0">
                <a:solidFill>
                  <a:srgbClr val="0070C0"/>
                </a:solidFill>
              </a:rPr>
              <a:t>: </a:t>
            </a:r>
            <a:r>
              <a:rPr lang="tr-TR" dirty="0"/>
              <a:t>Doğrudan organizasyonda sunulacak programların hazırlanması ve görüntülenmesinden sorumludur.</a:t>
            </a:r>
          </a:p>
          <a:p>
            <a:pPr marL="0" indent="0">
              <a:buNone/>
            </a:pPr>
            <a:r>
              <a:rPr lang="tr-TR" dirty="0"/>
              <a:t>Yöneticiler: Rekreasyon programlarının ve kaynakların yönetiminden sorumludur.</a:t>
            </a:r>
          </a:p>
          <a:p>
            <a:pPr marL="0" indent="0">
              <a:buNone/>
            </a:pPr>
            <a:r>
              <a:rPr lang="tr-TR" dirty="0" smtClean="0">
                <a:solidFill>
                  <a:srgbClr val="0070C0"/>
                </a:solidFill>
              </a:rPr>
              <a:t>*Yarı </a:t>
            </a:r>
            <a:r>
              <a:rPr lang="tr-TR" dirty="0">
                <a:solidFill>
                  <a:srgbClr val="0070C0"/>
                </a:solidFill>
              </a:rPr>
              <a:t>Zamanlı Çalışanlar</a:t>
            </a:r>
            <a:r>
              <a:rPr lang="tr-TR" dirty="0"/>
              <a:t>: Stajyerler ve saatlik ücret karşılığında çalışanlar bu kategori altında değerlendirilir. Doğrudan katılımcılarla ilgilenirler ve sunulan aktivitelerden sorumludurlar.</a:t>
            </a:r>
          </a:p>
        </p:txBody>
      </p:sp>
    </p:spTree>
    <p:extLst>
      <p:ext uri="{BB962C8B-B14F-4D97-AF65-F5344CB8AC3E}">
        <p14:creationId xmlns:p14="http://schemas.microsoft.com/office/powerpoint/2010/main" val="3127949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29600" cy="418058"/>
          </a:xfrm>
        </p:spPr>
        <p:txBody>
          <a:bodyPr>
            <a:normAutofit fontScale="90000"/>
          </a:bodyPr>
          <a:lstStyle/>
          <a:p>
            <a:pPr algn="l"/>
            <a:r>
              <a:rPr lang="tr-TR" sz="2400" b="1" u="sng" dirty="0">
                <a:solidFill>
                  <a:srgbClr val="C00000"/>
                </a:solidFill>
              </a:rPr>
              <a:t>Müşteri ile İlişkilerin Yönetimi</a:t>
            </a:r>
          </a:p>
        </p:txBody>
      </p:sp>
      <p:sp>
        <p:nvSpPr>
          <p:cNvPr id="3" name="İçerik Yer Tutucusu 2"/>
          <p:cNvSpPr>
            <a:spLocks noGrp="1"/>
          </p:cNvSpPr>
          <p:nvPr>
            <p:ph idx="1"/>
          </p:nvPr>
        </p:nvSpPr>
        <p:spPr>
          <a:xfrm>
            <a:off x="457200" y="692696"/>
            <a:ext cx="8229600" cy="5433467"/>
          </a:xfrm>
        </p:spPr>
        <p:txBody>
          <a:bodyPr>
            <a:normAutofit fontScale="62500" lnSpcReduction="20000"/>
          </a:bodyPr>
          <a:lstStyle/>
          <a:p>
            <a:pPr marL="0" indent="0">
              <a:buNone/>
            </a:pPr>
            <a:r>
              <a:rPr lang="tr-TR" dirty="0" smtClean="0"/>
              <a:t>	Müşteri </a:t>
            </a:r>
            <a:r>
              <a:rPr lang="tr-TR" dirty="0"/>
              <a:t>ile ilişkilerin yönetimi, organizasyonların müşterilerine hizmet etmek, eldeki müşterilerinin başka yönlere gitmesini engellemek, yeni müşteriler kazanmak ve var olan müşterilerinin sadakatini daha da artırmak için müşterileriyle kurulan iletişimler aracılığıyla uyguladıkları politika ve faaliyetler sürecidir.</a:t>
            </a:r>
          </a:p>
          <a:p>
            <a:pPr marL="0" indent="0">
              <a:buNone/>
            </a:pPr>
            <a:r>
              <a:rPr lang="tr-TR" dirty="0" smtClean="0"/>
              <a:t>	Müşterilerin </a:t>
            </a:r>
            <a:r>
              <a:rPr lang="tr-TR" dirty="0"/>
              <a:t>ihtiyaç ve beklentilerini anlayarak, doğru zamanlarda, doğru ürün ve hizmetleri müşterilere sunar ve onlarla iletişim sürecini geliştirir. Organizasyonlarda müşteri ile ilişkilerin yönetimini, müşteri ile ilişkilerin yönetimi sorumlusu ya da müşteri ile ilişkilerin yönetiminden sorumlu yönetici koordine eder.</a:t>
            </a:r>
          </a:p>
          <a:p>
            <a:pPr marL="0" indent="0">
              <a:buNone/>
            </a:pPr>
            <a:endParaRPr lang="tr-TR" dirty="0"/>
          </a:p>
          <a:p>
            <a:pPr marL="0" indent="0">
              <a:buNone/>
            </a:pPr>
            <a:r>
              <a:rPr lang="tr-TR" dirty="0">
                <a:solidFill>
                  <a:srgbClr val="0070C0"/>
                </a:solidFill>
              </a:rPr>
              <a:t>Müşterilerin organizasyondan uzaklaşmasını engelleyen müşteri ilişkileri yönetimi stratejisi, organizasyonların üç temel ihtiyacını </a:t>
            </a:r>
            <a:r>
              <a:rPr lang="tr-TR" dirty="0" smtClean="0">
                <a:solidFill>
                  <a:srgbClr val="0070C0"/>
                </a:solidFill>
              </a:rPr>
              <a:t>karşılar</a:t>
            </a:r>
            <a:r>
              <a:rPr lang="tr-TR" dirty="0">
                <a:solidFill>
                  <a:srgbClr val="0070C0"/>
                </a:solidFill>
              </a:rPr>
              <a:t>:</a:t>
            </a:r>
          </a:p>
          <a:p>
            <a:pPr marL="0" indent="0">
              <a:buNone/>
            </a:pPr>
            <a:r>
              <a:rPr lang="tr-TR" dirty="0" smtClean="0"/>
              <a:t>*Müşteri </a:t>
            </a:r>
            <a:r>
              <a:rPr lang="tr-TR" dirty="0"/>
              <a:t>bilgilerini tüm organizasyona dağıtır ve müşteriyle görüşen personelin etkinliğini artırır.</a:t>
            </a:r>
          </a:p>
          <a:p>
            <a:pPr marL="0" indent="0">
              <a:buNone/>
            </a:pPr>
            <a:r>
              <a:rPr lang="tr-TR" dirty="0" smtClean="0"/>
              <a:t>*Müşterilerin </a:t>
            </a:r>
            <a:r>
              <a:rPr lang="tr-TR" dirty="0"/>
              <a:t>satın alma davranışlarını anlayarak ortaya çıkabilecek fırsatların daha iyi değerlendirilmesini sağlar.</a:t>
            </a:r>
          </a:p>
          <a:p>
            <a:pPr marL="0" indent="0">
              <a:buNone/>
            </a:pPr>
            <a:r>
              <a:rPr lang="tr-TR" dirty="0" smtClean="0"/>
              <a:t>*Organizasyonun </a:t>
            </a:r>
            <a:r>
              <a:rPr lang="tr-TR" dirty="0"/>
              <a:t>masraflarını azaltarak verimliliği artırır.</a:t>
            </a:r>
          </a:p>
        </p:txBody>
      </p:sp>
    </p:spTree>
    <p:extLst>
      <p:ext uri="{BB962C8B-B14F-4D97-AF65-F5344CB8AC3E}">
        <p14:creationId xmlns:p14="http://schemas.microsoft.com/office/powerpoint/2010/main" val="2527228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fontScale="47500" lnSpcReduction="20000"/>
          </a:bodyPr>
          <a:lstStyle/>
          <a:p>
            <a:pPr marL="0" indent="0">
              <a:buNone/>
            </a:pPr>
            <a:r>
              <a:rPr lang="tr-TR" dirty="0">
                <a:solidFill>
                  <a:srgbClr val="C00000"/>
                </a:solidFill>
              </a:rPr>
              <a:t>Organizasyonlarda Müşteri ile İlişkilerin Yönetimi Uygulamalarının Amaçları</a:t>
            </a:r>
          </a:p>
          <a:p>
            <a:pPr marL="0" indent="0">
              <a:buNone/>
            </a:pPr>
            <a:r>
              <a:rPr lang="tr-TR" dirty="0" smtClean="0"/>
              <a:t>	</a:t>
            </a:r>
            <a:r>
              <a:rPr lang="tr-TR" dirty="0" smtClean="0">
                <a:solidFill>
                  <a:srgbClr val="0070C0"/>
                </a:solidFill>
              </a:rPr>
              <a:t>Organizasyonlarda </a:t>
            </a:r>
            <a:r>
              <a:rPr lang="tr-TR" dirty="0">
                <a:solidFill>
                  <a:srgbClr val="0070C0"/>
                </a:solidFill>
              </a:rPr>
              <a:t>müşteriyle ilişkilerin yönetiminde gerçekleşen uygulamaların belirli amaçları </a:t>
            </a:r>
            <a:r>
              <a:rPr lang="tr-TR" dirty="0"/>
              <a:t>bulunmalıdır;</a:t>
            </a:r>
          </a:p>
          <a:p>
            <a:pPr marL="0" indent="0">
              <a:buNone/>
            </a:pPr>
            <a:r>
              <a:rPr lang="tr-TR" dirty="0" smtClean="0"/>
              <a:t>*Müşterinin </a:t>
            </a:r>
            <a:r>
              <a:rPr lang="tr-TR" dirty="0"/>
              <a:t>elde tutulması</a:t>
            </a:r>
          </a:p>
          <a:p>
            <a:pPr marL="0" indent="0">
              <a:buNone/>
            </a:pPr>
            <a:r>
              <a:rPr lang="tr-TR" dirty="0" smtClean="0"/>
              <a:t>*Müşterinin </a:t>
            </a:r>
            <a:r>
              <a:rPr lang="tr-TR" dirty="0"/>
              <a:t>kazanılması</a:t>
            </a:r>
          </a:p>
          <a:p>
            <a:pPr marL="0" indent="0">
              <a:buNone/>
            </a:pPr>
            <a:r>
              <a:rPr lang="tr-TR" dirty="0" smtClean="0"/>
              <a:t>*Müşteri </a:t>
            </a:r>
            <a:r>
              <a:rPr lang="tr-TR" dirty="0"/>
              <a:t>kârlılığının artırılması</a:t>
            </a:r>
          </a:p>
          <a:p>
            <a:pPr marL="0" indent="0">
              <a:buNone/>
            </a:pPr>
            <a:endParaRPr lang="tr-TR" dirty="0" smtClean="0">
              <a:solidFill>
                <a:srgbClr val="0070C0"/>
              </a:solidFill>
            </a:endParaRPr>
          </a:p>
          <a:p>
            <a:pPr marL="0" indent="0">
              <a:buNone/>
            </a:pPr>
            <a:r>
              <a:rPr lang="tr-TR" dirty="0" err="1" smtClean="0">
                <a:solidFill>
                  <a:srgbClr val="0070C0"/>
                </a:solidFill>
              </a:rPr>
              <a:t>Rekreasyonel</a:t>
            </a:r>
            <a:r>
              <a:rPr lang="tr-TR" dirty="0" smtClean="0">
                <a:solidFill>
                  <a:srgbClr val="0070C0"/>
                </a:solidFill>
              </a:rPr>
              <a:t> </a:t>
            </a:r>
            <a:r>
              <a:rPr lang="tr-TR" dirty="0">
                <a:solidFill>
                  <a:srgbClr val="0070C0"/>
                </a:solidFill>
              </a:rPr>
              <a:t>Hizmet Üreten Tesis ve Organizasyonlarda Müşteri ile İlişkilerin Yönetimi</a:t>
            </a:r>
          </a:p>
          <a:p>
            <a:pPr marL="0" indent="0">
              <a:buNone/>
            </a:pPr>
            <a:r>
              <a:rPr lang="tr-TR" dirty="0" smtClean="0"/>
              <a:t>	</a:t>
            </a:r>
            <a:r>
              <a:rPr lang="tr-TR" dirty="0" err="1" smtClean="0"/>
              <a:t>Rekreasyonel</a:t>
            </a:r>
            <a:r>
              <a:rPr lang="tr-TR" dirty="0" smtClean="0"/>
              <a:t> </a:t>
            </a:r>
            <a:r>
              <a:rPr lang="tr-TR" dirty="0"/>
              <a:t>etkinlik ya da tesislerinde katılımcılar ile kurulacak yakın ve uzun dönemli ilişkiler sayesinde elde edilecek müşteri sadakati, tesisin başarısında önemli bir role sah iptir. Rekreasyon organizasyonlarında uygulanan müşteri ilişkileri yönetimi stratejileri sayesinde katılımcıların tesislere, organizasyon ve etkinliklere yeniden katılması ve satın alma davranışının tekrarı sağlanır.</a:t>
            </a:r>
          </a:p>
          <a:p>
            <a:pPr marL="0" indent="0">
              <a:buNone/>
            </a:pPr>
            <a:endParaRPr lang="tr-TR" dirty="0"/>
          </a:p>
          <a:p>
            <a:pPr marL="0" indent="0">
              <a:buNone/>
            </a:pPr>
            <a:r>
              <a:rPr lang="tr-TR" dirty="0" err="1">
                <a:solidFill>
                  <a:srgbClr val="0070C0"/>
                </a:solidFill>
              </a:rPr>
              <a:t>Rekreasyonel</a:t>
            </a:r>
            <a:r>
              <a:rPr lang="tr-TR" dirty="0">
                <a:solidFill>
                  <a:srgbClr val="0070C0"/>
                </a:solidFill>
              </a:rPr>
              <a:t> Hizmet Üreten Tesis ve Organizasyonlarda Elektronik Müşteri ile İlişkilerin Yönetimi</a:t>
            </a:r>
          </a:p>
          <a:p>
            <a:pPr marL="0" indent="0">
              <a:buNone/>
            </a:pPr>
            <a:r>
              <a:rPr lang="tr-TR" dirty="0" smtClean="0"/>
              <a:t>	Organizasyonların </a:t>
            </a:r>
            <a:r>
              <a:rPr lang="tr-TR" dirty="0"/>
              <a:t>müşterileriyle ilişkilerini elektronik ortamda gerçekleştirmesi, mesafe problemi yasamadan müşteri ihtiyaçlarının belirlenmesi ve karşılanması, organizasyonlar etkileşim kanalları arasında tutarlılık sağlanması ve tüm bölümlerde müşterilerle iletişim sağlanmasının bir yoludur.. Organizasyonlar müşterileri ile bu iletişimi elektronik müşteri ile ilişkilerin yönetimi stratejisini kullanarak sağlamaktadır.</a:t>
            </a:r>
          </a:p>
          <a:p>
            <a:pPr marL="0" indent="0">
              <a:buNone/>
            </a:pPr>
            <a:r>
              <a:rPr lang="tr-TR" dirty="0" smtClean="0"/>
              <a:t>	Müşteri </a:t>
            </a:r>
            <a:r>
              <a:rPr lang="tr-TR" dirty="0"/>
              <a:t>ile ilişkilerin yönetimi stratejisi, teknolojinin katkısıyla ve satış ve pazarlama hizmetlerinin birleştirerek müşteriye sunabilmektedir.</a:t>
            </a:r>
          </a:p>
          <a:p>
            <a:pPr marL="0" indent="0">
              <a:buNone/>
            </a:pPr>
            <a:r>
              <a:rPr lang="tr-TR" dirty="0" smtClean="0"/>
              <a:t>	Elektronik </a:t>
            </a:r>
            <a:r>
              <a:rPr lang="tr-TR" dirty="0"/>
              <a:t>müşteri ile ilişkilerin yönetimi </a:t>
            </a:r>
            <a:r>
              <a:rPr lang="tr-TR" dirty="0" err="1"/>
              <a:t>rekreasyonel</a:t>
            </a:r>
            <a:r>
              <a:rPr lang="tr-TR" dirty="0"/>
              <a:t> hizmet üreten tesis veya organizasyona, hangi katılımcının sitede kaç dakika kaldığı, en çok hangi etkinlikle ilgilendiği ya da nereye tıkladığı gibi konularla web sitelerini birer pazarlama araştırma sahası olarak kullanabilme fırsatı sunar.</a:t>
            </a:r>
          </a:p>
          <a:p>
            <a:pPr marL="0" indent="0">
              <a:buNone/>
            </a:pPr>
            <a:endParaRPr lang="tr-TR" dirty="0"/>
          </a:p>
        </p:txBody>
      </p:sp>
    </p:spTree>
    <p:extLst>
      <p:ext uri="{BB962C8B-B14F-4D97-AF65-F5344CB8AC3E}">
        <p14:creationId xmlns:p14="http://schemas.microsoft.com/office/powerpoint/2010/main" val="3381560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5649491"/>
          </a:xfrm>
        </p:spPr>
        <p:txBody>
          <a:bodyPr>
            <a:normAutofit fontScale="77500" lnSpcReduction="20000"/>
          </a:bodyPr>
          <a:lstStyle/>
          <a:p>
            <a:pPr marL="0" indent="0">
              <a:buNone/>
            </a:pPr>
            <a:r>
              <a:rPr lang="tr-TR" b="1" u="sng" dirty="0">
                <a:solidFill>
                  <a:srgbClr val="C00000"/>
                </a:solidFill>
              </a:rPr>
              <a:t>Risk </a:t>
            </a:r>
            <a:r>
              <a:rPr lang="tr-TR" b="1" u="sng" dirty="0" smtClean="0">
                <a:solidFill>
                  <a:srgbClr val="C00000"/>
                </a:solidFill>
              </a:rPr>
              <a:t>Yönetimi</a:t>
            </a:r>
          </a:p>
          <a:p>
            <a:pPr marL="0" indent="0">
              <a:buNone/>
            </a:pPr>
            <a:r>
              <a:rPr lang="tr-TR" dirty="0" smtClean="0"/>
              <a:t>	Risk</a:t>
            </a:r>
            <a:r>
              <a:rPr lang="tr-TR" dirty="0"/>
              <a:t>, beklenmeyen sonuçlar olarak tanımlanmaktadır. Neredeyse tüm tesis ve etkinlikler tahmin edilemeyen riskler yüzünden kayıplar yaşarlar. Risk yönetimi ise organizasyonun karşılaşabileceği riskleri tahmin etme, bu risklerle nasıl başa çıkılabileceğine karar verme ve verilen bu kararların uygulanma süreci olarak tanımlanmıştır.</a:t>
            </a:r>
          </a:p>
          <a:p>
            <a:pPr marL="0" indent="0">
              <a:buNone/>
            </a:pPr>
            <a:r>
              <a:rPr lang="tr-TR" dirty="0" smtClean="0"/>
              <a:t>	Risk</a:t>
            </a:r>
            <a:r>
              <a:rPr lang="tr-TR" dirty="0"/>
              <a:t>, </a:t>
            </a:r>
            <a:r>
              <a:rPr lang="tr-TR" dirty="0" err="1"/>
              <a:t>organizasyonel</a:t>
            </a:r>
            <a:r>
              <a:rPr lang="tr-TR" dirty="0"/>
              <a:t> açıdan değerlendirildiğinde, planların başarısız olma olasılığı, hatalı kararlar alma tehlikesi, kâr elde edememe veya zarar etme gibi durumlar da risk olarak ifade edilebilir.</a:t>
            </a:r>
          </a:p>
          <a:p>
            <a:pPr marL="0" indent="0">
              <a:buNone/>
            </a:pPr>
            <a:r>
              <a:rPr lang="tr-TR" dirty="0" smtClean="0"/>
              <a:t>	Rekreasyon </a:t>
            </a:r>
            <a:r>
              <a:rPr lang="tr-TR" dirty="0"/>
              <a:t>yöneticileri </a:t>
            </a:r>
            <a:r>
              <a:rPr lang="tr-TR" dirty="0" err="1"/>
              <a:t>proaktif</a:t>
            </a:r>
            <a:r>
              <a:rPr lang="tr-TR" dirty="0"/>
              <a:t> bir yaklaşım sergileyerek organizasyonda riske neden olabilecek durumları önceden belirlemeli ve bu riskleri minimize etmek için gerekli önlemler almalıdır. Bu nedenle tüm </a:t>
            </a:r>
            <a:r>
              <a:rPr lang="tr-TR" dirty="0" err="1"/>
              <a:t>rekreasyonel</a:t>
            </a:r>
            <a:r>
              <a:rPr lang="tr-TR" dirty="0"/>
              <a:t> etkinlik ve organizasyonlarının bir risk yönetim planına sahip olması gerekir.</a:t>
            </a:r>
          </a:p>
        </p:txBody>
      </p:sp>
    </p:spTree>
    <p:extLst>
      <p:ext uri="{BB962C8B-B14F-4D97-AF65-F5344CB8AC3E}">
        <p14:creationId xmlns:p14="http://schemas.microsoft.com/office/powerpoint/2010/main" val="165592747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TotalTime>
  <Words>2846</Words>
  <Application>Microsoft Office PowerPoint</Application>
  <PresentationFormat>Ekran Gösterisi (4:3)</PresentationFormat>
  <Paragraphs>436</Paragraphs>
  <Slides>53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53</vt:i4>
      </vt:variant>
    </vt:vector>
  </HeadingPairs>
  <TitlesOfParts>
    <vt:vector size="56" baseType="lpstr">
      <vt:lpstr>Arial</vt:lpstr>
      <vt:lpstr>Calibri</vt:lpstr>
      <vt:lpstr>Ofis Teması</vt:lpstr>
      <vt:lpstr>Hafta</vt:lpstr>
      <vt:lpstr>Rekreasyonu destekleyen fonksiyonlar</vt:lpstr>
      <vt:lpstr>İnsan Kaynakları Yönetimi</vt:lpstr>
      <vt:lpstr>PowerPoint Sunusu</vt:lpstr>
      <vt:lpstr>PowerPoint Sunusu</vt:lpstr>
      <vt:lpstr>PowerPoint Sunusu</vt:lpstr>
      <vt:lpstr>Müşteri ile İlişkilerin Yönetimi</vt:lpstr>
      <vt:lpstr>PowerPoint Sunusu</vt:lpstr>
      <vt:lpstr>PowerPoint Sunusu</vt:lpstr>
      <vt:lpstr>PowerPoint Sunusu</vt:lpstr>
      <vt:lpstr>PowerPoint Sunusu</vt:lpstr>
      <vt:lpstr>PowerPoint Sunusu</vt:lpstr>
      <vt:lpstr>PowerPoint Sunusu</vt:lpstr>
      <vt:lpstr>Animasyon kavramı</vt:lpstr>
      <vt:lpstr>PowerPoint Sunusu</vt:lpstr>
      <vt:lpstr>PowerPoint Sunusu</vt:lpstr>
      <vt:lpstr>Animasyonun tarihçesi</vt:lpstr>
      <vt:lpstr>PowerPoint Sunusu</vt:lpstr>
      <vt:lpstr>PowerPoint Sunusu</vt:lpstr>
      <vt:lpstr>PowerPoint Sunusu</vt:lpstr>
      <vt:lpstr>PowerPoint Sunusu</vt:lpstr>
      <vt:lpstr>PowerPoint Sunusu</vt:lpstr>
      <vt:lpstr>Animasyonun fonksiyonları</vt:lpstr>
      <vt:lpstr>PowerPoint Sunusu</vt:lpstr>
      <vt:lpstr>PowerPoint Sunusu</vt:lpstr>
      <vt:lpstr>PowerPoint Sunusu</vt:lpstr>
      <vt:lpstr>PowerPoint Sunusu</vt:lpstr>
      <vt:lpstr>PowerPoint Sunusu</vt:lpstr>
      <vt:lpstr>PowerPoint Sunusu</vt:lpstr>
      <vt:lpstr>Animasyon projelerinde başarı koşulları</vt:lpstr>
      <vt:lpstr>PowerPoint Sunusu</vt:lpstr>
      <vt:lpstr>PowerPoint Sunusu</vt:lpstr>
      <vt:lpstr>PowerPoint Sunusu</vt:lpstr>
      <vt:lpstr>Turistik animasyonun rolü ve turistlerin ilgileri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Animasyon İşletmeciliği ve Yönetimi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10.Hafta</dc:title>
  <dc:creator>ASUS</dc:creator>
  <cp:lastModifiedBy>seyitAliçelik</cp:lastModifiedBy>
  <cp:revision>45</cp:revision>
  <dcterms:created xsi:type="dcterms:W3CDTF">2024-04-21T08:47:24Z</dcterms:created>
  <dcterms:modified xsi:type="dcterms:W3CDTF">2024-05-27T09:25:26Z</dcterms:modified>
</cp:coreProperties>
</file>